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44" r:id="rId4"/>
    <p:sldId id="345" r:id="rId5"/>
    <p:sldId id="346" r:id="rId6"/>
    <p:sldId id="347" r:id="rId7"/>
    <p:sldId id="348" r:id="rId8"/>
    <p:sldId id="349" r:id="rId9"/>
    <p:sldId id="357" r:id="rId10"/>
    <p:sldId id="358" r:id="rId11"/>
    <p:sldId id="359" r:id="rId12"/>
    <p:sldId id="360" r:id="rId13"/>
    <p:sldId id="361" r:id="rId14"/>
    <p:sldId id="362" r:id="rId15"/>
    <p:sldId id="351" r:id="rId16"/>
    <p:sldId id="350" r:id="rId17"/>
    <p:sldId id="352" r:id="rId18"/>
    <p:sldId id="353" r:id="rId19"/>
    <p:sldId id="354" r:id="rId20"/>
    <p:sldId id="355" r:id="rId21"/>
    <p:sldId id="356" r:id="rId22"/>
    <p:sldId id="363" r:id="rId23"/>
    <p:sldId id="364" r:id="rId24"/>
    <p:sldId id="365" r:id="rId25"/>
    <p:sldId id="366" r:id="rId26"/>
    <p:sldId id="367" r:id="rId27"/>
    <p:sldId id="368" r:id="rId28"/>
    <p:sldId id="370" r:id="rId29"/>
    <p:sldId id="371" r:id="rId30"/>
    <p:sldId id="372" r:id="rId31"/>
    <p:sldId id="373" r:id="rId32"/>
    <p:sldId id="369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8" r:id="rId45"/>
    <p:sldId id="385" r:id="rId46"/>
    <p:sldId id="386" r:id="rId47"/>
    <p:sldId id="387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1BE-F95E-2F4D-8DE9-BD352809ED7E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35355-4E42-5146-A96C-CF321E273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1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3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45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2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5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3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61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6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93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6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0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79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788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806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25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04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20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36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1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35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92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28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10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704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24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38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70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06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84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1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89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15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19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955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244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75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558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269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03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4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2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8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2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microsoft.com/office/2007/relationships/hdphoto" Target="../media/hdphoto3.wdp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microsoft.com/office/2007/relationships/hdphoto" Target="../media/hdphoto3.wdp"/><Relationship Id="rId9" Type="http://schemas.microsoft.com/office/2007/relationships/hdphoto" Target="../media/hdphoto12.wdp"/><Relationship Id="rId1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microsoft.com/office/2007/relationships/hdphoto" Target="../media/hdphoto18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microsoft.com/office/2007/relationships/hdphoto" Target="../media/hdphoto3.wdp"/><Relationship Id="rId9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9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0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128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microsoft.com/office/2007/relationships/hdphoto" Target="../media/hdphoto3.wdp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2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42.png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43.png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45.png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2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47.png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2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microsoft.com/office/2007/relationships/hdphoto" Target="../media/hdphoto3.wdp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170" y="1785009"/>
            <a:ext cx="117516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Задание №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Числа на координатной прямой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975CAC-6541-FFE8-589B-9ED1D06F6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707" r="54534" b="58104"/>
          <a:stretch/>
        </p:blipFill>
        <p:spPr>
          <a:xfrm>
            <a:off x="3008829" y="4441663"/>
            <a:ext cx="6488706" cy="10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131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530052" y="1449284"/>
            <a:ext cx="1860397" cy="200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и 11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и 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и 13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и 14</a:t>
            </a:r>
            <a:endParaRPr lang="ru-RU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230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530052" y="1449284"/>
            <a:ext cx="1860397" cy="2108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и 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и 13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и 14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и 15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4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170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530052" y="1449284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и 10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и 11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и 12</a:t>
            </a:r>
            <a:endParaRPr lang="ru-RU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9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130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530052" y="1449284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и 11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и 12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и 13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и 14</a:t>
            </a:r>
            <a:endParaRPr lang="ru-RU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5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140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530052" y="1449284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и 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 7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и 8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  <a:endParaRPr lang="ru-RU" sz="2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7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73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и 74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и 26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и 5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622006" y="341371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65486E-0139-34B9-EAC2-27B41A9068A4}"/>
              </a:ext>
            </a:extLst>
          </p:cNvPr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846916-65C7-FA90-2A56-D07480B68D61}"/>
                  </a:ext>
                </a:extLst>
              </p:cNvPr>
              <p:cNvSpPr txBox="1"/>
              <p:nvPr/>
            </p:nvSpPr>
            <p:spPr>
              <a:xfrm>
                <a:off x="2872972" y="3540411"/>
                <a:ext cx="4433433" cy="75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anose="020B0503020102020204" pitchFamily="34" charset="0"/>
                  </a:rPr>
                  <a:t>Для числа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73</m:t>
                        </m:r>
                      </m:e>
                    </m:rad>
                  </m:oMath>
                </a14:m>
                <a:r>
                  <a:rPr kumimoji="0" lang="ru-R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:r>
                  <a:rPr kumimoji="0" lang="ru-R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найдём</a:t>
                </a:r>
                <a:r>
                  <a:rPr kumimoji="0" lang="ru-RU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ближайшие точные квадраты: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846916-65C7-FA90-2A56-D07480B6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972" y="3540411"/>
                <a:ext cx="4433433" cy="751168"/>
              </a:xfrm>
              <a:prstGeom prst="rect">
                <a:avLst/>
              </a:prstGeom>
              <a:blipFill>
                <a:blip r:embed="rId6"/>
                <a:stretch>
                  <a:fillRect t="-1667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163-D43A-58E6-4ABD-328E2E5475A8}"/>
                  </a:ext>
                </a:extLst>
              </p:cNvPr>
              <p:cNvSpPr txBox="1"/>
              <p:nvPr/>
            </p:nvSpPr>
            <p:spPr>
              <a:xfrm>
                <a:off x="1232279" y="3574017"/>
                <a:ext cx="1410246" cy="2862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163-D43A-58E6-4ABD-328E2E547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79" y="3574017"/>
                <a:ext cx="1410246" cy="28623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EB5BF-683B-66BC-7C6F-B8376818D90B}"/>
                  </a:ext>
                </a:extLst>
              </p:cNvPr>
              <p:cNvSpPr txBox="1"/>
              <p:nvPr/>
            </p:nvSpPr>
            <p:spPr>
              <a:xfrm>
                <a:off x="3698531" y="4342652"/>
                <a:ext cx="2807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𝟕𝟑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EB5BF-683B-66BC-7C6F-B8376818D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31" y="4342652"/>
                <a:ext cx="280732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AD2DA2-8855-E934-6393-787BEA93CD23}"/>
                  </a:ext>
                </a:extLst>
              </p:cNvPr>
              <p:cNvSpPr txBox="1"/>
              <p:nvPr/>
            </p:nvSpPr>
            <p:spPr>
              <a:xfrm>
                <a:off x="3823002" y="4742762"/>
                <a:ext cx="2448587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AD2DA2-8855-E934-6393-787BEA93C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02" y="4742762"/>
                <a:ext cx="2448587" cy="436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DF031-FA70-6B85-5D7B-AAAC18A77758}"/>
                  </a:ext>
                </a:extLst>
              </p:cNvPr>
              <p:cNvSpPr txBox="1"/>
              <p:nvPr/>
            </p:nvSpPr>
            <p:spPr>
              <a:xfrm>
                <a:off x="3897476" y="5204092"/>
                <a:ext cx="2448587" cy="43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ADF031-FA70-6B85-5D7B-AAAC18A7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76" y="5204092"/>
                <a:ext cx="2448587" cy="4344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9DA665-876D-10BA-23C8-7B985062F72C}"/>
              </a:ext>
            </a:extLst>
          </p:cNvPr>
          <p:cNvSpPr txBox="1"/>
          <p:nvPr/>
        </p:nvSpPr>
        <p:spPr>
          <a:xfrm>
            <a:off x="3081672" y="5675980"/>
            <a:ext cx="4080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значит, данное число находится между целыми числами 8 и 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B2A039-B8D0-9CB7-830A-716C00B71FF6}"/>
                  </a:ext>
                </a:extLst>
              </p:cNvPr>
              <p:cNvSpPr txBox="1"/>
              <p:nvPr/>
            </p:nvSpPr>
            <p:spPr>
              <a:xfrm>
                <a:off x="2840163" y="5704157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B2A039-B8D0-9CB7-830A-716C00B71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63" y="5704157"/>
                <a:ext cx="429837" cy="400110"/>
              </a:xfrm>
              <a:prstGeom prst="rect">
                <a:avLst/>
              </a:prstGeom>
              <a:blipFill>
                <a:blip r:embed="rId11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006F70-EE4C-E4A2-D01B-BB9F9D89F510}"/>
              </a:ext>
            </a:extLst>
          </p:cNvPr>
          <p:cNvSpPr txBox="1"/>
          <p:nvPr/>
        </p:nvSpPr>
        <p:spPr>
          <a:xfrm>
            <a:off x="7382464" y="5715295"/>
            <a:ext cx="4080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Правильный вариант ответа – №1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6F73EA-9E6A-1B7C-C091-3E3082BADFD0}"/>
                  </a:ext>
                </a:extLst>
              </p:cNvPr>
              <p:cNvSpPr txBox="1"/>
              <p:nvPr/>
            </p:nvSpPr>
            <p:spPr>
              <a:xfrm>
                <a:off x="6952627" y="5704157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6F73EA-9E6A-1B7C-C091-3E3082BAD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27" y="5704157"/>
                <a:ext cx="429837" cy="400110"/>
              </a:xfrm>
              <a:prstGeom prst="rect">
                <a:avLst/>
              </a:prstGeom>
              <a:blipFill>
                <a:blip r:embed="rId12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B0A27AE-C1BF-920B-315C-CF8DC85E0257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60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  <p:bldP spid="12" grpId="0"/>
      <p:bldP spid="13" grpId="0"/>
      <p:bldP spid="14" grpId="0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и 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и 3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и 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и 29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0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58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2128" b="-25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и 21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и 59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и 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и 8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4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67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и 24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и 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 и 68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3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89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и 5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и 31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и 10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и 90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6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-513809" y="1274234"/>
                <a:ext cx="10958882" cy="2168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num>
                      <m:den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809" y="1274234"/>
                <a:ext cx="10958882" cy="2168414"/>
              </a:xfrm>
              <a:prstGeom prst="rect">
                <a:avLst/>
              </a:prstGeom>
              <a:blipFill>
                <a:blip r:embed="rId5"/>
                <a:stretch>
                  <a:fillRect t="-2907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4CE5ED-BD62-AECE-4FAD-CD45F6C1A10D}"/>
                  </a:ext>
                </a:extLst>
              </p:cNvPr>
              <p:cNvSpPr txBox="1"/>
              <p:nvPr/>
            </p:nvSpPr>
            <p:spPr>
              <a:xfrm>
                <a:off x="464937" y="3680936"/>
                <a:ext cx="926861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Franklin Gothic Book" panose="020B0503020102020204" pitchFamily="34" charset="0"/>
                  </a:rPr>
                  <a:t>Представим неправильную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>
                    <a:latin typeface="Franklin Gothic Book" panose="020B0503020102020204" pitchFamily="34" charset="0"/>
                  </a:rPr>
                  <a:t> в виде смешанного числа:</a:t>
                </a:r>
                <a:endPara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4CE5ED-BD62-AECE-4FAD-CD45F6C1A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7" y="3680936"/>
                <a:ext cx="9268610" cy="527580"/>
              </a:xfrm>
              <a:prstGeom prst="rect">
                <a:avLst/>
              </a:prstGeom>
              <a:blipFill>
                <a:blip r:embed="rId6"/>
                <a:stretch>
                  <a:fillRect l="-684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E9A1CAF6-AA17-54D2-D73A-0033D8DF97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99" t="14475" r="22018" b="66227"/>
          <a:stretch/>
        </p:blipFill>
        <p:spPr>
          <a:xfrm>
            <a:off x="2804941" y="1889290"/>
            <a:ext cx="4335961" cy="663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2DE3A-179F-CE0B-A28C-9F80B918BD09}"/>
                  </a:ext>
                </a:extLst>
              </p:cNvPr>
              <p:cNvSpPr txBox="1"/>
              <p:nvPr/>
            </p:nvSpPr>
            <p:spPr>
              <a:xfrm>
                <a:off x="464937" y="4177659"/>
                <a:ext cx="164826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2DE3A-179F-CE0B-A28C-9F80B918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7" y="4177659"/>
                <a:ext cx="1648262" cy="668516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6398071-52A2-5A3F-DA41-6E9E25931155}"/>
              </a:ext>
            </a:extLst>
          </p:cNvPr>
          <p:cNvSpPr txBox="1"/>
          <p:nvPr/>
        </p:nvSpPr>
        <p:spPr>
          <a:xfrm>
            <a:off x="2179342" y="4306406"/>
            <a:ext cx="7554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значит, данное число находится между целыми числами 4 и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C3F03D-EA1F-D525-16C6-342232852540}"/>
                  </a:ext>
                </a:extLst>
              </p:cNvPr>
              <p:cNvSpPr txBox="1"/>
              <p:nvPr/>
            </p:nvSpPr>
            <p:spPr>
              <a:xfrm>
                <a:off x="2010729" y="4327290"/>
                <a:ext cx="445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C3F03D-EA1F-D525-16C6-342232852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29" y="4327290"/>
                <a:ext cx="445169" cy="400110"/>
              </a:xfrm>
              <a:prstGeom prst="rect">
                <a:avLst/>
              </a:prstGeom>
              <a:blipFill>
                <a:blip r:embed="rId10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08B2290-B6AA-F275-9FE8-24E62EE2C66B}"/>
              </a:ext>
            </a:extLst>
          </p:cNvPr>
          <p:cNvSpPr txBox="1"/>
          <p:nvPr/>
        </p:nvSpPr>
        <p:spPr>
          <a:xfrm>
            <a:off x="525667" y="4966847"/>
            <a:ext cx="914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Оценим дробную часть данного числа (меньше половины или больше половины):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7EB832-AC94-66C9-6BE3-D74818FB2C8B}"/>
                  </a:ext>
                </a:extLst>
              </p:cNvPr>
              <p:cNvSpPr txBox="1"/>
              <p:nvPr/>
            </p:nvSpPr>
            <p:spPr>
              <a:xfrm>
                <a:off x="525667" y="5488932"/>
                <a:ext cx="2111238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7EB832-AC94-66C9-6BE3-D74818FB2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7" y="5488932"/>
                <a:ext cx="2111238" cy="610936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49CE46-C143-B3B5-7D4F-A88CDC8F206F}"/>
                  </a:ext>
                </a:extLst>
              </p:cNvPr>
              <p:cNvSpPr txBox="1"/>
              <p:nvPr/>
            </p:nvSpPr>
            <p:spPr>
              <a:xfrm>
                <a:off x="2571365" y="5520540"/>
                <a:ext cx="2111238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49CE46-C143-B3B5-7D4F-A88CDC8F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65" y="5520540"/>
                <a:ext cx="2111238" cy="610936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AF60C5-C0DE-CED6-C4A1-8AFE4D73D779}"/>
                  </a:ext>
                </a:extLst>
              </p:cNvPr>
              <p:cNvSpPr txBox="1"/>
              <p:nvPr/>
            </p:nvSpPr>
            <p:spPr>
              <a:xfrm>
                <a:off x="4475700" y="5642401"/>
                <a:ext cx="718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AF60C5-C0DE-CED6-C4A1-8AFE4D73D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00" y="5642401"/>
                <a:ext cx="7183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9F8B88-3324-EB4E-0C9A-72FD88B7B6D6}"/>
                  </a:ext>
                </a:extLst>
              </p:cNvPr>
              <p:cNvSpPr txBox="1"/>
              <p:nvPr/>
            </p:nvSpPr>
            <p:spPr>
              <a:xfrm>
                <a:off x="4965632" y="5517601"/>
                <a:ext cx="1197427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9F8B88-3324-EB4E-0C9A-72FD88B7B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32" y="5517601"/>
                <a:ext cx="1197427" cy="610936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8FCE18-AFDF-110F-DF07-8C87B37FBCDD}"/>
                  </a:ext>
                </a:extLst>
              </p:cNvPr>
              <p:cNvSpPr txBox="1"/>
              <p:nvPr/>
            </p:nvSpPr>
            <p:spPr>
              <a:xfrm>
                <a:off x="5891975" y="5650529"/>
                <a:ext cx="718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8FCE18-AFDF-110F-DF07-8C87B37F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75" y="5650529"/>
                <a:ext cx="7183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FF13F1-2D58-B0E8-053E-8019A01E5923}"/>
                  </a:ext>
                </a:extLst>
              </p:cNvPr>
              <p:cNvSpPr txBox="1"/>
              <p:nvPr/>
            </p:nvSpPr>
            <p:spPr>
              <a:xfrm>
                <a:off x="6381907" y="5525729"/>
                <a:ext cx="1409133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FF13F1-2D58-B0E8-053E-8019A01E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07" y="5525729"/>
                <a:ext cx="1409133" cy="610936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04BF64-9B95-AFD5-2133-769F3E8AD7ED}"/>
                  </a:ext>
                </a:extLst>
              </p:cNvPr>
              <p:cNvSpPr txBox="1"/>
              <p:nvPr/>
            </p:nvSpPr>
            <p:spPr>
              <a:xfrm>
                <a:off x="7517632" y="5650529"/>
                <a:ext cx="718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04BF64-9B95-AFD5-2133-769F3E8A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632" y="5650529"/>
                <a:ext cx="7183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FA4D04-5346-5F0B-4469-D3BCEB90894C}"/>
                  </a:ext>
                </a:extLst>
              </p:cNvPr>
              <p:cNvSpPr txBox="1"/>
              <p:nvPr/>
            </p:nvSpPr>
            <p:spPr>
              <a:xfrm>
                <a:off x="8009888" y="5572288"/>
                <a:ext cx="3803970" cy="527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anose="020B0503020102020204" pitchFamily="34" charset="0"/>
                  </a:rPr>
                  <a:t>числу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>
                    <a:latin typeface="Franklin Gothic Book" panose="020B0503020102020204" pitchFamily="34" charset="0"/>
                  </a:rPr>
                  <a:t> соответствует точка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В</a:t>
                </a:r>
                <a:r>
                  <a:rPr lang="ru-RU" sz="20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2000" dirty="0">
                    <a:latin typeface="Franklin Gothic Book" panose="020B0503020102020204" pitchFamily="34" charset="0"/>
                  </a:rPr>
                  <a:t> </a:t>
                </a:r>
                <a:endParaRPr lang="ru-RU" sz="20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FA4D04-5346-5F0B-4469-D3BCEB90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8" y="5572288"/>
                <a:ext cx="3803970" cy="52758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69B3C1B-BA81-03EB-F2B7-148F01787967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D37605-E9B1-876F-F164-D0D12ADE70C7}"/>
              </a:ext>
            </a:extLst>
          </p:cNvPr>
          <p:cNvSpPr txBox="1"/>
          <p:nvPr/>
        </p:nvSpPr>
        <p:spPr>
          <a:xfrm>
            <a:off x="9314281" y="5951999"/>
            <a:ext cx="244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Franklin Gothic Book" panose="020B0503020102020204" pitchFamily="34" charset="0"/>
              </a:rPr>
              <a:t>(вариант ответа №2)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/>
      <p:bldP spid="24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59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2128" b="-25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и 8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и 30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и 60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и 4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27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13) Между какими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583750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и 26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 и 73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и 5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5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Какое число заключено между данными целыми числами?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784491" y="1289934"/>
                <a:ext cx="8396877" cy="99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Одно из чисел</a:t>
                </a:r>
                <a:r>
                  <a:rPr kumimoji="0" lang="ru-RU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</a:t>
                </a:r>
                <a:r>
                  <a:rPr lang="ru-RU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</a:t>
                </a:r>
                <a:r>
                  <a:rPr lang="ru-RU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отмечено на прямой точкой </a:t>
                </a:r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А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Какое это число?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1" y="1289934"/>
                <a:ext cx="8396877" cy="995272"/>
              </a:xfrm>
              <a:prstGeom prst="rect">
                <a:avLst/>
              </a:prstGeom>
              <a:blipFill>
                <a:blip r:embed="rId5"/>
                <a:stretch>
                  <a:fillRect t="-2532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602260" y="1344322"/>
                <a:ext cx="1860397" cy="2087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e>
                    </m:rad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e>
                    </m:rad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39</m:t>
                        </m:r>
                      </m:e>
                    </m:rad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44</m:t>
                        </m:r>
                      </m:e>
                    </m:rad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60" y="1344322"/>
                <a:ext cx="1860397" cy="2087431"/>
              </a:xfrm>
              <a:prstGeom prst="rect">
                <a:avLst/>
              </a:prstGeom>
              <a:blipFill>
                <a:blip r:embed="rId6"/>
                <a:stretch>
                  <a:fillRect l="-6803" t="-606"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773364" y="3529808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2E2DF1-F17C-9DC6-784B-C8A1A2A4D8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246" r="34516" b="60938"/>
          <a:stretch/>
        </p:blipFill>
        <p:spPr>
          <a:xfrm>
            <a:off x="2670208" y="2401593"/>
            <a:ext cx="4659564" cy="772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4D41C9-646B-6AAE-123D-2EDA43CAA288}"/>
              </a:ext>
            </a:extLst>
          </p:cNvPr>
          <p:cNvSpPr txBox="1"/>
          <p:nvPr/>
        </p:nvSpPr>
        <p:spPr>
          <a:xfrm>
            <a:off x="2454228" y="3597592"/>
            <a:ext cx="630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Точка А отмечена между числами 6 и 7</a:t>
            </a:r>
            <a:r>
              <a:rPr lang="ru-RU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ctr"/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Представим числа 6 и 7 в виде квадратных корней: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998B7-0F47-9BC0-34EE-ED6DED708EF3}"/>
                  </a:ext>
                </a:extLst>
              </p:cNvPr>
              <p:cNvSpPr txBox="1"/>
              <p:nvPr/>
            </p:nvSpPr>
            <p:spPr>
              <a:xfrm>
                <a:off x="773364" y="3619731"/>
                <a:ext cx="1410246" cy="2862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998B7-0F47-9BC0-34EE-ED6DED708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4" y="3619731"/>
                <a:ext cx="1410246" cy="2862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3D982-E1CD-105C-ABB1-D2DC49F108FA}"/>
                  </a:ext>
                </a:extLst>
              </p:cNvPr>
              <p:cNvSpPr txBox="1"/>
              <p:nvPr/>
            </p:nvSpPr>
            <p:spPr>
              <a:xfrm>
                <a:off x="3081672" y="5675980"/>
                <a:ext cx="4080194" cy="736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anose="020B0503020102020204" pitchFamily="34" charset="0"/>
                  </a:rPr>
                  <a:t>значит, между числами 6 и 7 находится число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e>
                    </m:rad>
                  </m:oMath>
                </a14:m>
                <a:r>
                  <a:rPr lang="ru-RU" sz="2000" dirty="0">
                    <a:latin typeface="Franklin Gothic Book" panose="020B05030201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3D982-E1CD-105C-ABB1-D2DC49F10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672" y="5675980"/>
                <a:ext cx="4080194" cy="736868"/>
              </a:xfrm>
              <a:prstGeom prst="rect">
                <a:avLst/>
              </a:prstGeom>
              <a:blipFill>
                <a:blip r:embed="rId10"/>
                <a:stretch>
                  <a:fillRect t="-3390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70BD07-B28A-57A5-BC4F-C6A275777C3D}"/>
                  </a:ext>
                </a:extLst>
              </p:cNvPr>
              <p:cNvSpPr txBox="1"/>
              <p:nvPr/>
            </p:nvSpPr>
            <p:spPr>
              <a:xfrm>
                <a:off x="2840163" y="5704157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70BD07-B28A-57A5-BC4F-C6A275777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63" y="5704157"/>
                <a:ext cx="429837" cy="400110"/>
              </a:xfrm>
              <a:prstGeom prst="rect">
                <a:avLst/>
              </a:prstGeom>
              <a:blipFill>
                <a:blip r:embed="rId11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8F8841-A3B0-C92B-888F-C5A4E6F2D5DC}"/>
              </a:ext>
            </a:extLst>
          </p:cNvPr>
          <p:cNvSpPr txBox="1"/>
          <p:nvPr/>
        </p:nvSpPr>
        <p:spPr>
          <a:xfrm>
            <a:off x="7382464" y="5715295"/>
            <a:ext cx="4080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Правильный вариант ответа – №3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DE8A0B-1B9B-AFF5-0439-FC705C5E3EA7}"/>
                  </a:ext>
                </a:extLst>
              </p:cNvPr>
              <p:cNvSpPr txBox="1"/>
              <p:nvPr/>
            </p:nvSpPr>
            <p:spPr>
              <a:xfrm>
                <a:off x="6952627" y="5704157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DE8A0B-1B9B-AFF5-0439-FC705C5E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27" y="5704157"/>
                <a:ext cx="429837" cy="400110"/>
              </a:xfrm>
              <a:prstGeom prst="rect">
                <a:avLst/>
              </a:prstGeom>
              <a:blipFill>
                <a:blip r:embed="rId12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A2353AA-6E14-50CE-6EEE-FBD4FB2B8B11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22221-ED40-5F4E-921A-FE8E76FDC7A1}"/>
                  </a:ext>
                </a:extLst>
              </p:cNvPr>
              <p:cNvSpPr txBox="1"/>
              <p:nvPr/>
            </p:nvSpPr>
            <p:spPr>
              <a:xfrm>
                <a:off x="4549489" y="4303906"/>
                <a:ext cx="1410246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6=</m:t>
                      </m:r>
                      <m:rad>
                        <m:radPr>
                          <m:degHide m:val="on"/>
                          <m:ctrlP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22221-ED40-5F4E-921A-FE8E76FDC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89" y="4303906"/>
                <a:ext cx="1410246" cy="436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4169F-2C63-63C5-3415-3E8DD251F7F1}"/>
                  </a:ext>
                </a:extLst>
              </p:cNvPr>
              <p:cNvSpPr txBox="1"/>
              <p:nvPr/>
            </p:nvSpPr>
            <p:spPr>
              <a:xfrm>
                <a:off x="4549489" y="4682655"/>
                <a:ext cx="1410246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7=</m:t>
                      </m:r>
                      <m:rad>
                        <m:radPr>
                          <m:degHide m:val="on"/>
                          <m:ctrlP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4169F-2C63-63C5-3415-3E8DD251F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89" y="4682655"/>
                <a:ext cx="1410246" cy="435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651B1D-2B07-75E8-F4AB-1E77AAB0A6D0}"/>
                  </a:ext>
                </a:extLst>
              </p:cNvPr>
              <p:cNvSpPr txBox="1"/>
              <p:nvPr/>
            </p:nvSpPr>
            <p:spPr>
              <a:xfrm>
                <a:off x="4030318" y="5105063"/>
                <a:ext cx="2448587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651B1D-2B07-75E8-F4AB-1E77AAB0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18" y="5105063"/>
                <a:ext cx="2448587" cy="4364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Какому из данных промежутков принадлежит рациональное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Какому из данных промежутков принадлежит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2364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[0,5;0,6]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2364750"/>
              </a:xfrm>
              <a:prstGeom prst="rect">
                <a:avLst/>
              </a:prstGeom>
              <a:blipFill>
                <a:blip r:embed="rId6"/>
                <a:stretch>
                  <a:fillRect l="-5172" t="-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4B248-7016-A2A7-1CA6-715617168CFE}"/>
                  </a:ext>
                </a:extLst>
              </p:cNvPr>
              <p:cNvSpPr txBox="1"/>
              <p:nvPr/>
            </p:nvSpPr>
            <p:spPr>
              <a:xfrm>
                <a:off x="2648213" y="3333980"/>
                <a:ext cx="7664406" cy="98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Представим обыкновенную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в виде бесконечной десятичной дроби:</a:t>
                </a: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4B248-7016-A2A7-1CA6-715617168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13" y="3333980"/>
                <a:ext cx="7664406" cy="989823"/>
              </a:xfrm>
              <a:prstGeom prst="rect">
                <a:avLst/>
              </a:prstGeom>
              <a:blipFill>
                <a:blip r:embed="rId7"/>
                <a:stretch>
                  <a:fillRect l="-1157" r="-1983" b="-12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CF4CD6-BC66-2135-FC72-38E05A75E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60" y="3310078"/>
            <a:ext cx="1718739" cy="313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B96995-0FEC-66C8-1EF6-CAAE8F1CC25F}"/>
                  </a:ext>
                </a:extLst>
              </p:cNvPr>
              <p:cNvSpPr txBox="1"/>
              <p:nvPr/>
            </p:nvSpPr>
            <p:spPr>
              <a:xfrm>
                <a:off x="5088734" y="4327507"/>
                <a:ext cx="2783363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=0,714285…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B96995-0FEC-66C8-1EF6-CAAE8F1C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34" y="4327507"/>
                <a:ext cx="2783363" cy="792396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4A4564-33D5-AB99-0AF9-C3F549B02F63}"/>
                  </a:ext>
                </a:extLst>
              </p:cNvPr>
              <p:cNvSpPr txBox="1"/>
              <p:nvPr/>
            </p:nvSpPr>
            <p:spPr>
              <a:xfrm>
                <a:off x="3186687" y="5349533"/>
                <a:ext cx="42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4A4564-33D5-AB99-0AF9-C3F549B0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87" y="5349533"/>
                <a:ext cx="429837" cy="461665"/>
              </a:xfrm>
              <a:prstGeom prst="rect">
                <a:avLst/>
              </a:prstGeom>
              <a:blipFill>
                <a:blip r:embed="rId10"/>
                <a:stretch>
                  <a:fillRect r="-2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20491-F3CE-F7F6-D1FA-45C17CAFF318}"/>
                  </a:ext>
                </a:extLst>
              </p:cNvPr>
              <p:cNvSpPr txBox="1"/>
              <p:nvPr/>
            </p:nvSpPr>
            <p:spPr>
              <a:xfrm>
                <a:off x="3616524" y="5184489"/>
                <a:ext cx="2448587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kumimoji="0" lang="ru-RU" sz="24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20491-F3CE-F7F6-D1FA-45C17CAF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24" y="5184489"/>
                <a:ext cx="2448587" cy="791755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936BFB5-675B-1AE5-C20B-E12427C174F4}"/>
              </a:ext>
            </a:extLst>
          </p:cNvPr>
          <p:cNvSpPr txBox="1"/>
          <p:nvPr/>
        </p:nvSpPr>
        <p:spPr>
          <a:xfrm>
            <a:off x="6248903" y="5369811"/>
            <a:ext cx="493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Правильный вариант ответа – №3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FBC670-2006-14EA-6D80-46C1931FB274}"/>
                  </a:ext>
                </a:extLst>
              </p:cNvPr>
              <p:cNvSpPr txBox="1"/>
              <p:nvPr/>
            </p:nvSpPr>
            <p:spPr>
              <a:xfrm>
                <a:off x="5850192" y="5369811"/>
                <a:ext cx="429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FBC670-2006-14EA-6D80-46C1931FB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2" y="5369811"/>
                <a:ext cx="429837" cy="461665"/>
              </a:xfrm>
              <a:prstGeom prst="rect">
                <a:avLst/>
              </a:prstGeom>
              <a:blipFill>
                <a:blip r:embed="rId12"/>
                <a:stretch>
                  <a:fillRect r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FD5D22E-F44E-CB73-96C2-18E0B3200B22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6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6" grpId="0"/>
      <p:bldP spid="17" grpId="0"/>
      <p:bldP spid="18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Какому из данных промежутков принадлежит рациональное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Какому из данных промежутков принадлежит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172" t="-2649" b="-7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1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Какому из данных промежутков принадлежит рациональное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Какому из данных промежутков принадлежит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3" y="1324779"/>
                <a:ext cx="9311997" cy="708399"/>
              </a:xfrm>
              <a:prstGeom prst="rect">
                <a:avLst/>
              </a:prstGeom>
              <a:blipFill>
                <a:blip r:embed="rId5"/>
                <a:stretch>
                  <a:fillRect l="-817" r="-817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+mj-lt"/>
                  <a:buAutoNum type="arabicParenR"/>
                </a:pP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;0,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ru-RU" sz="2800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172" t="-2649" b="-7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0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AutoNum type="arabicParenR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−5&lt;0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4B248-7016-A2A7-1CA6-715617168CFE}"/>
                  </a:ext>
                </a:extLst>
              </p:cNvPr>
              <p:cNvSpPr txBox="1"/>
              <p:nvPr/>
            </p:nvSpPr>
            <p:spPr>
              <a:xfrm>
                <a:off x="657493" y="3364467"/>
                <a:ext cx="7664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находится между числами 6 и 7 ближе к числу 7.</a:t>
                </a: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4B248-7016-A2A7-1CA6-715617168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3" y="3364467"/>
                <a:ext cx="7664406" cy="461665"/>
              </a:xfrm>
              <a:prstGeom prst="rect">
                <a:avLst/>
              </a:prstGeom>
              <a:blipFill>
                <a:blip r:embed="rId7"/>
                <a:stretch>
                  <a:fillRect l="-1157" t="-7895" r="-115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FD5D22E-F44E-CB73-96C2-18E0B3200B22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881F02-0CC7-3478-7CD1-63CA179A3C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02" t="17160" b="61712"/>
          <a:stretch/>
        </p:blipFill>
        <p:spPr>
          <a:xfrm>
            <a:off x="1816544" y="1881980"/>
            <a:ext cx="5712008" cy="591314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2E334FB-4BE9-1080-EC0B-47DAF49C6CFC}"/>
              </a:ext>
            </a:extLst>
          </p:cNvPr>
          <p:cNvGrpSpPr/>
          <p:nvPr/>
        </p:nvGrpSpPr>
        <p:grpSpPr>
          <a:xfrm>
            <a:off x="3186687" y="2202047"/>
            <a:ext cx="2964441" cy="369332"/>
            <a:chOff x="3186687" y="2202047"/>
            <a:chExt cx="2964441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39E876-4A11-AA26-07D9-C62FCCB35EC6}"/>
                </a:ext>
              </a:extLst>
            </p:cNvPr>
            <p:cNvSpPr txBox="1"/>
            <p:nvPr/>
          </p:nvSpPr>
          <p:spPr>
            <a:xfrm>
              <a:off x="3186687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2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A9B43A-AD37-343C-0FC0-33A4E77FC8FF}"/>
                </a:ext>
              </a:extLst>
            </p:cNvPr>
            <p:cNvSpPr txBox="1"/>
            <p:nvPr/>
          </p:nvSpPr>
          <p:spPr>
            <a:xfrm>
              <a:off x="3640762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3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A0C9BF-B0AB-7A6B-A10F-126CB1C3FD23}"/>
                </a:ext>
              </a:extLst>
            </p:cNvPr>
            <p:cNvSpPr txBox="1"/>
            <p:nvPr/>
          </p:nvSpPr>
          <p:spPr>
            <a:xfrm>
              <a:off x="4138886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4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0FC7F7-EB67-0C6E-1415-8AD18E47AE1D}"/>
                </a:ext>
              </a:extLst>
            </p:cNvPr>
            <p:cNvSpPr txBox="1"/>
            <p:nvPr/>
          </p:nvSpPr>
          <p:spPr>
            <a:xfrm>
              <a:off x="4706115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5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0A927-1B08-7D53-F111-9693D8297532}"/>
                </a:ext>
              </a:extLst>
            </p:cNvPr>
            <p:cNvSpPr txBox="1"/>
            <p:nvPr/>
          </p:nvSpPr>
          <p:spPr>
            <a:xfrm>
              <a:off x="5206817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6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581185-B8DD-1DA8-DE52-AADC71F8BE2A}"/>
                </a:ext>
              </a:extLst>
            </p:cNvPr>
            <p:cNvSpPr txBox="1"/>
            <p:nvPr/>
          </p:nvSpPr>
          <p:spPr>
            <a:xfrm>
              <a:off x="5800318" y="2202047"/>
              <a:ext cx="35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7</a:t>
              </a:r>
              <a:endParaRPr lang="ru-RU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F34B01-A0BA-5B12-65F6-E1E10A8EE60D}"/>
                  </a:ext>
                </a:extLst>
              </p:cNvPr>
              <p:cNvSpPr txBox="1"/>
              <p:nvPr/>
            </p:nvSpPr>
            <p:spPr>
              <a:xfrm>
                <a:off x="657493" y="3841187"/>
                <a:ext cx="7664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Пусть значение числа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равно 6,8.</a:t>
                </a: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F34B01-A0BA-5B12-65F6-E1E10A8E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3" y="3841187"/>
                <a:ext cx="7664406" cy="461665"/>
              </a:xfrm>
              <a:prstGeom prst="rect">
                <a:avLst/>
              </a:prstGeom>
              <a:blipFill>
                <a:blip r:embed="rId10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0FDE47-6190-4438-37AC-70D603BCAFEA}"/>
              </a:ext>
            </a:extLst>
          </p:cNvPr>
          <p:cNvSpPr txBox="1"/>
          <p:nvPr/>
        </p:nvSpPr>
        <p:spPr>
          <a:xfrm>
            <a:off x="657493" y="4354388"/>
            <a:ext cx="76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Определим истинность каждого из утверждений: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C25D1B-9356-D008-AEFD-529842104A14}"/>
                  </a:ext>
                </a:extLst>
              </p:cNvPr>
              <p:cNvSpPr txBox="1"/>
              <p:nvPr/>
            </p:nvSpPr>
            <p:spPr>
              <a:xfrm>
                <a:off x="2087760" y="4816053"/>
                <a:ext cx="2197854" cy="1774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6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−5&lt;0</m:t>
                    </m:r>
                  </m:oMath>
                </a14:m>
                <a:endParaRPr lang="en-US" sz="26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6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5−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26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6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−7&gt;0</m:t>
                    </m:r>
                  </m:oMath>
                </a14:m>
                <a:endParaRPr lang="en-US" sz="26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6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ru-RU" sz="26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C25D1B-9356-D008-AEFD-529842104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60" y="4816053"/>
                <a:ext cx="2197854" cy="1774525"/>
              </a:xfrm>
              <a:prstGeom prst="rect">
                <a:avLst/>
              </a:prstGeom>
              <a:blipFill>
                <a:blip r:embed="rId11"/>
                <a:stretch>
                  <a:fillRect l="-4598" t="-3571" b="-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EBF31FF-938A-A380-3FEF-A602BA432C3F}"/>
              </a:ext>
            </a:extLst>
          </p:cNvPr>
          <p:cNvGrpSpPr/>
          <p:nvPr/>
        </p:nvGrpSpPr>
        <p:grpSpPr>
          <a:xfrm>
            <a:off x="4237458" y="4816053"/>
            <a:ext cx="1974280" cy="1809015"/>
            <a:chOff x="4237458" y="4816053"/>
            <a:chExt cx="1974280" cy="1809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92A63E-7C85-8100-9D9A-11F4810287AA}"/>
                    </a:ext>
                  </a:extLst>
                </p:cNvPr>
                <p:cNvSpPr txBox="1"/>
                <p:nvPr/>
              </p:nvSpPr>
              <p:spPr>
                <a:xfrm>
                  <a:off x="4240252" y="4816053"/>
                  <a:ext cx="1910876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07000"/>
                    </a:lnSpc>
                  </a:pPr>
                  <a:r>
                    <a:rPr lang="en-US" sz="26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6,8</m:t>
                      </m:r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−5&lt;0</m:t>
                      </m:r>
                    </m:oMath>
                  </a14:m>
                  <a:endParaRPr lang="en-US" sz="2600" b="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92A63E-7C85-8100-9D9A-11F481028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252" y="4816053"/>
                  <a:ext cx="1910876" cy="49013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C3B5999-F095-7D0E-5693-E3FB1345EB4C}"/>
                    </a:ext>
                  </a:extLst>
                </p:cNvPr>
                <p:cNvSpPr txBox="1"/>
                <p:nvPr/>
              </p:nvSpPr>
              <p:spPr>
                <a:xfrm>
                  <a:off x="4262933" y="5277718"/>
                  <a:ext cx="1910876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07000"/>
                    </a:lnSpc>
                  </a:pPr>
                  <a:r>
                    <a:rPr lang="en-US" sz="26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5−6,8&lt;0</m:t>
                      </m:r>
                    </m:oMath>
                  </a14:m>
                  <a:endParaRPr lang="en-US" sz="2600" b="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C3B5999-F095-7D0E-5693-E3FB1345E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933" y="5277718"/>
                  <a:ext cx="1910876" cy="49013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CE69C3-6E7C-FA5B-1705-E63EDE97471C}"/>
                    </a:ext>
                  </a:extLst>
                </p:cNvPr>
                <p:cNvSpPr txBox="1"/>
                <p:nvPr/>
              </p:nvSpPr>
              <p:spPr>
                <a:xfrm>
                  <a:off x="4237458" y="5689081"/>
                  <a:ext cx="1910876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07000"/>
                    </a:lnSpc>
                  </a:pPr>
                  <a:r>
                    <a:rPr lang="en-US" sz="26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6,8</m:t>
                      </m:r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−7&gt;0</m:t>
                      </m:r>
                    </m:oMath>
                  </a14:m>
                  <a:endParaRPr lang="en-US" sz="2600" b="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CE69C3-6E7C-FA5B-1705-E63EDE974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458" y="5689081"/>
                  <a:ext cx="1910876" cy="49013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B8B5FC5-420E-2F58-DEAC-A5499DC464CE}"/>
                    </a:ext>
                  </a:extLst>
                </p:cNvPr>
                <p:cNvSpPr txBox="1"/>
                <p:nvPr/>
              </p:nvSpPr>
              <p:spPr>
                <a:xfrm>
                  <a:off x="4300862" y="6134934"/>
                  <a:ext cx="1910876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07000"/>
                    </a:lnSpc>
                  </a:pPr>
                  <a:r>
                    <a:rPr lang="en-US" sz="26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6−6,8&gt;0</m:t>
                      </m:r>
                    </m:oMath>
                  </a14:m>
                  <a:endParaRPr lang="en-US" sz="2600" b="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B8B5FC5-420E-2F58-DEAC-A5499DC46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862" y="6134934"/>
                  <a:ext cx="1910876" cy="49013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27D74B5-7767-ACC2-3687-66582144E0EF}"/>
              </a:ext>
            </a:extLst>
          </p:cNvPr>
          <p:cNvSpPr txBox="1"/>
          <p:nvPr/>
        </p:nvSpPr>
        <p:spPr>
          <a:xfrm>
            <a:off x="6173809" y="4826704"/>
            <a:ext cx="151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noProof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неверно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0563B7-1E35-0464-0CE9-F1935F9BF3C0}"/>
              </a:ext>
            </a:extLst>
          </p:cNvPr>
          <p:cNvSpPr txBox="1"/>
          <p:nvPr/>
        </p:nvSpPr>
        <p:spPr>
          <a:xfrm>
            <a:off x="6211738" y="5288369"/>
            <a:ext cx="117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noProof="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верно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EA5746-38BC-6A72-5C8E-5175CE9FAAC1}"/>
              </a:ext>
            </a:extLst>
          </p:cNvPr>
          <p:cNvSpPr txBox="1"/>
          <p:nvPr/>
        </p:nvSpPr>
        <p:spPr>
          <a:xfrm>
            <a:off x="6184699" y="5694725"/>
            <a:ext cx="151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noProof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неверно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2C3E22-1908-15C2-E27F-DB7BEC5528D5}"/>
              </a:ext>
            </a:extLst>
          </p:cNvPr>
          <p:cNvSpPr txBox="1"/>
          <p:nvPr/>
        </p:nvSpPr>
        <p:spPr>
          <a:xfrm>
            <a:off x="6201791" y="6139081"/>
            <a:ext cx="151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noProof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неверно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2F6606-ED5A-B672-16B1-6EE35DC56509}"/>
              </a:ext>
            </a:extLst>
          </p:cNvPr>
          <p:cNvSpPr txBox="1"/>
          <p:nvPr/>
        </p:nvSpPr>
        <p:spPr>
          <a:xfrm>
            <a:off x="7738470" y="5356516"/>
            <a:ext cx="4080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Правильный вариант ответа –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E6710A-CE32-944E-D1E5-AC30B38C4D26}"/>
                  </a:ext>
                </a:extLst>
              </p:cNvPr>
              <p:cNvSpPr txBox="1"/>
              <p:nvPr/>
            </p:nvSpPr>
            <p:spPr>
              <a:xfrm>
                <a:off x="7308633" y="5345378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E6710A-CE32-944E-D1E5-AC30B38C4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633" y="5345378"/>
                <a:ext cx="429837" cy="400110"/>
              </a:xfrm>
              <a:prstGeom prst="rect">
                <a:avLst/>
              </a:prstGeom>
              <a:blipFill>
                <a:blip r:embed="rId16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5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2" grpId="0"/>
      <p:bldP spid="5" grpId="0"/>
      <p:bldP spid="23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07B4C-02AF-44EF-46C2-74152CC76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7" t="19263" r="2701" b="61826"/>
          <a:stretch/>
        </p:blipFill>
        <p:spPr>
          <a:xfrm>
            <a:off x="1892790" y="1884848"/>
            <a:ext cx="5781618" cy="5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−6&gt;0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60E49-15B7-AF76-BEA5-B595600FBB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4" t="13876" r="1953" b="59428"/>
          <a:stretch/>
        </p:blipFill>
        <p:spPr>
          <a:xfrm>
            <a:off x="2140771" y="1769969"/>
            <a:ext cx="5826600" cy="7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9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−6&gt;0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6007D-A0B3-11B5-C28D-D06F3CB0B5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2" t="13101" r="1043" b="64569"/>
          <a:stretch/>
        </p:blipFill>
        <p:spPr>
          <a:xfrm>
            <a:off x="2311600" y="1814549"/>
            <a:ext cx="5960113" cy="6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483638" cy="2168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num>
                      <m:den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483638" cy="2168414"/>
              </a:xfrm>
              <a:prstGeom prst="rect">
                <a:avLst/>
              </a:prstGeom>
              <a:blipFill>
                <a:blip r:embed="rId5"/>
                <a:stretch>
                  <a:fillRect t="-2907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E9A1CAF6-AA17-54D2-D73A-0033D8DF97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99" t="14475" r="22018" b="66227"/>
          <a:stretch/>
        </p:blipFill>
        <p:spPr>
          <a:xfrm>
            <a:off x="2804941" y="1889290"/>
            <a:ext cx="4335961" cy="6638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5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−4&lt;0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6524A-7462-C089-6298-D2E4CC2ABA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1" t="13100" b="63027"/>
          <a:stretch/>
        </p:blipFill>
        <p:spPr>
          <a:xfrm>
            <a:off x="1947134" y="1759507"/>
            <a:ext cx="5909745" cy="6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6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147CB-ED4F-1C82-8330-877C0369AB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83" t="16374" r="2412" b="59349"/>
          <a:stretch/>
        </p:blipFill>
        <p:spPr>
          <a:xfrm>
            <a:off x="2130014" y="1751083"/>
            <a:ext cx="5644332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Выбор верного утверждения о данном числе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) На координатной прямой отмечено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Какое из утверждений для этого числа является верным?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800" b="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−5&lt;0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−8&gt;0</m:t>
                    </m:r>
                  </m:oMath>
                </a14:m>
                <a:endParaRPr lang="en-US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5" y="1351886"/>
                <a:ext cx="2197854" cy="1903726"/>
              </a:xfrm>
              <a:prstGeom prst="rect">
                <a:avLst/>
              </a:prstGeom>
              <a:blipFill>
                <a:blip r:embed="rId6"/>
                <a:stretch>
                  <a:fillRect l="-5747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435905" y="3235894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B45D6-4BD5-C98E-1431-2E042D6745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08" t="16384" r="1855" b="59800"/>
          <a:stretch/>
        </p:blipFill>
        <p:spPr>
          <a:xfrm>
            <a:off x="2177756" y="1841251"/>
            <a:ext cx="5821953" cy="6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Какой точке соответствует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AutoNum type="arabicParenR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точки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C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соответствуют числам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,098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−0,02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0,09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0,11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Какой точке соответствует число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0,09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blipFill>
                <a:blip r:embed="rId5"/>
                <a:stretch>
                  <a:fillRect l="-1362" t="-2809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735285" y="1351886"/>
            <a:ext cx="2197854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8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6EC0D9-0D89-BE4D-4180-C5CF8A379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675" y="2236636"/>
            <a:ext cx="6100971" cy="7558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B4CF9-F4EC-5110-E4AC-432B496A11B8}"/>
              </a:ext>
            </a:extLst>
          </p:cNvPr>
          <p:cNvSpPr txBox="1"/>
          <p:nvPr/>
        </p:nvSpPr>
        <p:spPr>
          <a:xfrm>
            <a:off x="633742" y="3892845"/>
            <a:ext cx="829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Расположим данные числа в порядке возрастания: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727193-FB06-5DA0-5615-4C7BECEF52E0}"/>
                  </a:ext>
                </a:extLst>
              </p:cNvPr>
              <p:cNvSpPr txBox="1"/>
              <p:nvPr/>
            </p:nvSpPr>
            <p:spPr>
              <a:xfrm>
                <a:off x="3676127" y="4450530"/>
                <a:ext cx="141260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−0,02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Franklin Gothic Book" panose="020B0503020102020204" pitchFamily="34" charset="0"/>
                        </a:rPr>
                        <m:t>;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0,09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Franklin Gothic Book" panose="020B0503020102020204" pitchFamily="34" charset="0"/>
                        </a:rPr>
                        <m:t>;</m:t>
                      </m:r>
                      <m:r>
                        <a:rPr lang="ru-RU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,098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lang="ru-RU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0,11</m:t>
                      </m:r>
                    </m:oMath>
                  </m:oMathPara>
                </a14:m>
                <a:endParaRPr lang="ru-RU" sz="2800" i="1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727193-FB06-5DA0-5615-4C7BECEF5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27" y="4450530"/>
                <a:ext cx="1412606" cy="181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221250E-A0F2-3F6F-1CDB-859F3329BF63}"/>
              </a:ext>
            </a:extLst>
          </p:cNvPr>
          <p:cNvGrpSpPr/>
          <p:nvPr/>
        </p:nvGrpSpPr>
        <p:grpSpPr>
          <a:xfrm>
            <a:off x="5088733" y="4483405"/>
            <a:ext cx="1517406" cy="1695739"/>
            <a:chOff x="5088733" y="4483405"/>
            <a:chExt cx="1517406" cy="16957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492285-B261-DD71-3915-EA93BF760782}"/>
                </a:ext>
              </a:extLst>
            </p:cNvPr>
            <p:cNvSpPr txBox="1"/>
            <p:nvPr/>
          </p:nvSpPr>
          <p:spPr>
            <a:xfrm>
              <a:off x="5088733" y="4483405"/>
              <a:ext cx="1517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точка А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E19853-0C46-133B-6C97-3FFB7672E346}"/>
                </a:ext>
              </a:extLst>
            </p:cNvPr>
            <p:cNvSpPr txBox="1"/>
            <p:nvPr/>
          </p:nvSpPr>
          <p:spPr>
            <a:xfrm>
              <a:off x="5088733" y="4897073"/>
              <a:ext cx="1517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точка </a:t>
              </a:r>
              <a:r>
                <a:rPr lang="en-US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B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254856-E276-110C-2C60-77E0EFB6B5B4}"/>
                </a:ext>
              </a:extLst>
            </p:cNvPr>
            <p:cNvSpPr txBox="1"/>
            <p:nvPr/>
          </p:nvSpPr>
          <p:spPr>
            <a:xfrm>
              <a:off x="5088733" y="5299352"/>
              <a:ext cx="1517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точка </a:t>
              </a:r>
              <a:r>
                <a:rPr lang="en-US" sz="2400" b="1" i="1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C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EDFF35-46E0-D9C5-2694-64F2DA669DA9}"/>
                </a:ext>
              </a:extLst>
            </p:cNvPr>
            <p:cNvSpPr txBox="1"/>
            <p:nvPr/>
          </p:nvSpPr>
          <p:spPr>
            <a:xfrm>
              <a:off x="5088733" y="5717479"/>
              <a:ext cx="1517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точка </a:t>
              </a:r>
              <a:r>
                <a:rPr lang="en-US" sz="2400" b="1" i="1" noProof="0" dirty="0">
                  <a:solidFill>
                    <a:srgbClr val="002060"/>
                  </a:solidFill>
                  <a:latin typeface="Franklin Gothic Book" panose="020B0503020102020204" pitchFamily="34" charset="0"/>
                </a:rPr>
                <a:t>D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321BFB7-FAF7-599F-6B11-EFDF5F2B5860}"/>
              </a:ext>
            </a:extLst>
          </p:cNvPr>
          <p:cNvSpPr txBox="1"/>
          <p:nvPr/>
        </p:nvSpPr>
        <p:spPr>
          <a:xfrm>
            <a:off x="6931176" y="4945070"/>
            <a:ext cx="4913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Правильный вариант ответа –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FB617C-7070-FEC7-520A-9583AA9CFCDB}"/>
                  </a:ext>
                </a:extLst>
              </p:cNvPr>
              <p:cNvSpPr txBox="1"/>
              <p:nvPr/>
            </p:nvSpPr>
            <p:spPr>
              <a:xfrm>
                <a:off x="6501339" y="4933932"/>
                <a:ext cx="517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FB617C-7070-FEC7-520A-9583AA9C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339" y="4933932"/>
                <a:ext cx="517617" cy="461665"/>
              </a:xfrm>
              <a:prstGeom prst="rect">
                <a:avLst/>
              </a:prstGeom>
              <a:blipFill>
                <a:blip r:embed="rId9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DFFAE03-5B63-FA57-C0D9-0392CCF98D2C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2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Какой точке соответствует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6" y="1262473"/>
                <a:ext cx="879439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2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точки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C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соответствуют числам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−0,74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407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marL="514350" lvl="0" indent="-514350">
                  <a:buFont typeface="+mj-lt"/>
                  <a:buAutoNum type="arabicParenR" startAt="2"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Font typeface="+mj-lt"/>
                  <a:buAutoNum type="arabicParenR" startAt="2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Какой точке соответствует число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6" y="1262473"/>
                <a:ext cx="8794392" cy="2246769"/>
              </a:xfrm>
              <a:prstGeom prst="rect">
                <a:avLst/>
              </a:prstGeom>
              <a:blipFill>
                <a:blip r:embed="rId5"/>
                <a:stretch>
                  <a:fillRect l="-1443" t="-2809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50628" y="1338011"/>
            <a:ext cx="1893095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8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A7F0A8-7826-6162-14AE-566AF3D162A3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7183FE-FF57-CDF5-E6A2-BEBD9232EC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63" r="14288" b="64594"/>
          <a:stretch/>
        </p:blipFill>
        <p:spPr>
          <a:xfrm>
            <a:off x="1845675" y="2303813"/>
            <a:ext cx="6241839" cy="7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9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Какой точке соответствует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3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точки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C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соответствуют числам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008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Какой точке соответствует число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blipFill>
                <a:blip r:embed="rId5"/>
                <a:stretch>
                  <a:fillRect l="-1362" t="-2809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735285" y="1351886"/>
            <a:ext cx="2197854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8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A7F0A8-7826-6162-14AE-566AF3D162A3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801EA7-54CB-4B5E-437F-855620DB81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527" r="16667" b="61514"/>
          <a:stretch/>
        </p:blipFill>
        <p:spPr>
          <a:xfrm>
            <a:off x="2447267" y="2303812"/>
            <a:ext cx="6220973" cy="6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93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Какой точке соответствует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4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точки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C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соответствуют числам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058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Какой точке соответствует число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58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blipFill>
                <a:blip r:embed="rId5"/>
                <a:stretch>
                  <a:fillRect l="-1362" t="-2809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735285" y="1351886"/>
            <a:ext cx="2197854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8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A7F0A8-7826-6162-14AE-566AF3D162A3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9BCA22-1728-FF33-2286-E4619EFED5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26" t="18931" r="13414" b="67882"/>
          <a:stretch/>
        </p:blipFill>
        <p:spPr>
          <a:xfrm>
            <a:off x="1783203" y="2277106"/>
            <a:ext cx="6567093" cy="5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1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Какой точке соответствует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5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точки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C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 </a:t>
                </a:r>
                <a:r>
                  <a:rPr lang="en-US" sz="2800" i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соответствуют числам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137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021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Какой точке соответствует число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0,0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2246769"/>
              </a:xfrm>
              <a:prstGeom prst="rect">
                <a:avLst/>
              </a:prstGeom>
              <a:blipFill>
                <a:blip r:embed="rId5"/>
                <a:stretch>
                  <a:fillRect l="-1362" t="-2809" b="-6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735285" y="1351886"/>
            <a:ext cx="2197854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8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8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A7F0A8-7826-6162-14AE-566AF3D162A3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2A8ED-9835-584A-3579-EE869C2C35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1" t="21568" r="15498" b="61689"/>
          <a:stretch/>
        </p:blipFill>
        <p:spPr>
          <a:xfrm>
            <a:off x="2185060" y="2264137"/>
            <a:ext cx="6306804" cy="6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9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AutoNum type="arabicParenR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BAB4CF9-F4EC-5110-E4AC-432B496A11B8}"/>
              </a:ext>
            </a:extLst>
          </p:cNvPr>
          <p:cNvSpPr txBox="1"/>
          <p:nvPr/>
        </p:nvSpPr>
        <p:spPr>
          <a:xfrm>
            <a:off x="2403166" y="3749959"/>
            <a:ext cx="829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Расположим данные числа в порядке возрастания: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FFAE03-5B63-FA57-C0D9-0392CCF98D2C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94A8F-6ACF-A726-4984-C10F80A41F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94" t="19219" r="10573" b="62604"/>
          <a:stretch/>
        </p:blipFill>
        <p:spPr>
          <a:xfrm>
            <a:off x="2719449" y="1853119"/>
            <a:ext cx="5460300" cy="636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053E46-7347-5EBF-658E-906762968526}"/>
                  </a:ext>
                </a:extLst>
              </p:cNvPr>
              <p:cNvSpPr txBox="1"/>
              <p:nvPr/>
            </p:nvSpPr>
            <p:spPr>
              <a:xfrm>
                <a:off x="5087229" y="4184994"/>
                <a:ext cx="2137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053E46-7347-5EBF-658E-90676296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229" y="4184994"/>
                <a:ext cx="2137799" cy="523220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50D2788-8F41-29EE-0F9B-BE73ACBD3E87}"/>
              </a:ext>
            </a:extLst>
          </p:cNvPr>
          <p:cNvSpPr txBox="1"/>
          <p:nvPr/>
        </p:nvSpPr>
        <p:spPr>
          <a:xfrm>
            <a:off x="2931226" y="4754552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Определим знак каждой из разностей: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7E2AF-76CC-B749-A9C2-D1885096EBB5}"/>
                  </a:ext>
                </a:extLst>
              </p:cNvPr>
              <p:cNvSpPr txBox="1"/>
              <p:nvPr/>
            </p:nvSpPr>
            <p:spPr>
              <a:xfrm>
                <a:off x="4183595" y="5143249"/>
                <a:ext cx="18102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7E2AF-76CC-B749-A9C2-D1885096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95" y="5143249"/>
                <a:ext cx="1810274" cy="523220"/>
              </a:xfrm>
              <a:prstGeom prst="rect">
                <a:avLst/>
              </a:prstGeom>
              <a:blipFill>
                <a:blip r:embed="rId10"/>
                <a:stretch>
                  <a:fillRect l="-699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57A9E-F89F-DC8B-F3C2-FE86F7F33F2E}"/>
                  </a:ext>
                </a:extLst>
              </p:cNvPr>
              <p:cNvSpPr txBox="1"/>
              <p:nvPr/>
            </p:nvSpPr>
            <p:spPr>
              <a:xfrm>
                <a:off x="4182092" y="5578284"/>
                <a:ext cx="18102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57A9E-F89F-DC8B-F3C2-FE86F7F3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92" y="5578284"/>
                <a:ext cx="1810274" cy="523220"/>
              </a:xfrm>
              <a:prstGeom prst="rect">
                <a:avLst/>
              </a:prstGeom>
              <a:blipFill>
                <a:blip r:embed="rId11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D3A4AE-3C42-4348-9007-47F664EE47AE}"/>
                  </a:ext>
                </a:extLst>
              </p:cNvPr>
              <p:cNvSpPr txBox="1"/>
              <p:nvPr/>
            </p:nvSpPr>
            <p:spPr>
              <a:xfrm>
                <a:off x="4182092" y="6003513"/>
                <a:ext cx="18102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D3A4AE-3C42-4348-9007-47F664EE4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92" y="6003513"/>
                <a:ext cx="1810274" cy="523220"/>
              </a:xfrm>
              <a:prstGeom prst="rect">
                <a:avLst/>
              </a:prstGeom>
              <a:blipFill>
                <a:blip r:embed="rId1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1D859C-D1C0-78CD-030F-9081764CC09E}"/>
                  </a:ext>
                </a:extLst>
              </p:cNvPr>
              <p:cNvSpPr txBox="1"/>
              <p:nvPr/>
            </p:nvSpPr>
            <p:spPr>
              <a:xfrm>
                <a:off x="106951" y="4010083"/>
                <a:ext cx="223295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Если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меньше числа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,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то разность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отрицательна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1D859C-D1C0-78CD-030F-9081764CC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1" y="4010083"/>
                <a:ext cx="2232950" cy="1938992"/>
              </a:xfrm>
              <a:prstGeom prst="rect">
                <a:avLst/>
              </a:prstGeom>
              <a:blipFill>
                <a:blip r:embed="rId13"/>
                <a:stretch>
                  <a:fillRect l="-565" t="-1948" r="-3955"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609F1DA-56DC-BE37-D83B-A2C79913BCB2}"/>
              </a:ext>
            </a:extLst>
          </p:cNvPr>
          <p:cNvSpPr txBox="1"/>
          <p:nvPr/>
        </p:nvSpPr>
        <p:spPr>
          <a:xfrm>
            <a:off x="6292834" y="5578283"/>
            <a:ext cx="4913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Правильный вариант ответа –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F355E-B8F1-4618-0F09-0CAA51C925C6}"/>
                  </a:ext>
                </a:extLst>
              </p:cNvPr>
              <p:cNvSpPr txBox="1"/>
              <p:nvPr/>
            </p:nvSpPr>
            <p:spPr>
              <a:xfrm>
                <a:off x="5897319" y="5609061"/>
                <a:ext cx="517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CF355E-B8F1-4618-0F09-0CAA51C92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19" y="5609061"/>
                <a:ext cx="517617" cy="461665"/>
              </a:xfrm>
              <a:prstGeom prst="rect">
                <a:avLst/>
              </a:prstGeom>
              <a:blipFill>
                <a:blip r:embed="rId14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6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5" grpId="0"/>
      <p:bldP spid="9" grpId="0"/>
      <p:bldP spid="10" grpId="0"/>
      <p:bldP spid="11" grpId="0"/>
      <p:bldP spid="13" grpId="0"/>
      <p:bldP spid="14" grpId="0" animBg="1"/>
      <p:bldP spid="15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2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51A9A8-A41F-BF4E-0E2E-7372D12452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19" t="17470" r="15062" b="63259"/>
          <a:stretch/>
        </p:blipFill>
        <p:spPr>
          <a:xfrm>
            <a:off x="2315687" y="1853366"/>
            <a:ext cx="5717487" cy="6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9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857244" cy="2168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58</m:t>
                        </m:r>
                      </m:num>
                      <m:den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857244" cy="2168414"/>
              </a:xfrm>
              <a:prstGeom prst="rect">
                <a:avLst/>
              </a:prstGeom>
              <a:blipFill>
                <a:blip r:embed="rId5"/>
                <a:stretch>
                  <a:fillRect t="-2907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D5CED-FC1D-0A4C-BCC6-865C44E5D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707" r="54534" b="58104"/>
          <a:stretch/>
        </p:blipFill>
        <p:spPr>
          <a:xfrm>
            <a:off x="3112374" y="1827620"/>
            <a:ext cx="4511078" cy="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5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3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9F3EC-3808-57D9-8618-43D4ACE099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76" t="17826" r="14205" b="63201"/>
          <a:stretch/>
        </p:blipFill>
        <p:spPr>
          <a:xfrm>
            <a:off x="2766950" y="1825058"/>
            <a:ext cx="5644073" cy="6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8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4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7A430-56ED-2F49-701C-D2A7D7F231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72" t="19560" r="14600" b="60152"/>
          <a:stretch/>
        </p:blipFill>
        <p:spPr>
          <a:xfrm>
            <a:off x="2719448" y="1786053"/>
            <a:ext cx="5466423" cy="7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65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5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A87BF-E5D3-CBB9-BF0D-00DD294885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88" t="20233" r="13801" b="62814"/>
          <a:stretch/>
        </p:blipFill>
        <p:spPr>
          <a:xfrm>
            <a:off x="2447269" y="1908043"/>
            <a:ext cx="5473574" cy="6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5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6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94A8F-6ACF-A726-4984-C10F80A41F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94" t="19219" r="10573" b="62604"/>
          <a:stretch/>
        </p:blipFill>
        <p:spPr>
          <a:xfrm>
            <a:off x="2719449" y="1853119"/>
            <a:ext cx="5460300" cy="63688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54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7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306CB-6443-8E02-B1AB-90706A2C6A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79" t="17827" r="10740" b="63201"/>
          <a:stretch/>
        </p:blipFill>
        <p:spPr>
          <a:xfrm>
            <a:off x="2447268" y="1801305"/>
            <a:ext cx="5783671" cy="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3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8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A84728-765E-7E78-4E3F-BE701A5D64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86" t="19219" r="13136" b="62978"/>
          <a:stretch/>
        </p:blipFill>
        <p:spPr>
          <a:xfrm>
            <a:off x="2447268" y="1794022"/>
            <a:ext cx="5651072" cy="6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5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9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FD007-8F07-B4E1-145C-3A275A228E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46" t="20305" r="7843" b="62651"/>
          <a:stretch/>
        </p:blipFill>
        <p:spPr>
          <a:xfrm>
            <a:off x="2530395" y="1924560"/>
            <a:ext cx="5509201" cy="5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1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10769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Как</a:t>
            </a:r>
            <a:r>
              <a:rPr lang="ru-RU" sz="24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ая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из разностей положительна (отрицательна)?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buFont typeface="+mj-lt"/>
                  <a:buAutoNum type="arabicParenR" startAt="10"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На координатной прямой отмечены числа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</a:t>
                </a:r>
              </a:p>
              <a:p>
                <a:pPr lvl="0"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  <a:p>
                <a:pPr marL="514350" lvl="0" indent="-514350">
                  <a:buAutoNum type="arabicParenR"/>
                  <a:defRPr/>
                </a:pPr>
                <a:endParaRPr lang="en-US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из разностей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отрицательна?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" y="1262473"/>
                <a:ext cx="9311997" cy="1815882"/>
              </a:xfrm>
              <a:prstGeom prst="rect">
                <a:avLst/>
              </a:prstGeom>
              <a:blipFill>
                <a:blip r:embed="rId5"/>
                <a:stretch>
                  <a:fillRect l="-1362" t="-347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/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b="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i="1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800" i="1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r>
                  <a:rPr lang="en-US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</a:t>
                </a:r>
                <a:r>
                  <a:rPr lang="ru-RU" sz="2800" dirty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 одна из них</a:t>
                </a:r>
                <a:endParaRPr lang="ru-RU" sz="28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888372-32A0-53E7-8008-33C0BBC0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469" y="1590934"/>
                <a:ext cx="3002895" cy="1903791"/>
              </a:xfrm>
              <a:prstGeom prst="rect">
                <a:avLst/>
              </a:prstGeom>
              <a:blipFill>
                <a:blip r:embed="rId6"/>
                <a:stretch>
                  <a:fillRect l="-4219" t="-331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51B6EA-6BC7-44C6-EAFD-B41AAD96C59C}"/>
              </a:ext>
            </a:extLst>
          </p:cNvPr>
          <p:cNvCxnSpPr>
            <a:cxnSpLocks/>
          </p:cNvCxnSpPr>
          <p:nvPr/>
        </p:nvCxnSpPr>
        <p:spPr>
          <a:xfrm>
            <a:off x="347383" y="3616198"/>
            <a:ext cx="11497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E1A32-2844-C700-999E-606169728A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41" t="20608" r="12619" b="60553"/>
          <a:stretch/>
        </p:blipFill>
        <p:spPr>
          <a:xfrm>
            <a:off x="2447268" y="1814502"/>
            <a:ext cx="5473530" cy="6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6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857244" cy="2168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73</m:t>
                        </m:r>
                      </m:num>
                      <m:den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857244" cy="2168414"/>
              </a:xfrm>
              <a:prstGeom prst="rect">
                <a:avLst/>
              </a:prstGeom>
              <a:blipFill>
                <a:blip r:embed="rId5"/>
                <a:stretch>
                  <a:fillRect t="-2907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F1265D5-4591-D845-4D8C-8A3391F3D4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27" t="13509" r="16456" b="66842"/>
          <a:stretch/>
        </p:blipFill>
        <p:spPr>
          <a:xfrm>
            <a:off x="3156857" y="1839685"/>
            <a:ext cx="4673684" cy="6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857244" cy="1991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857244" cy="1991251"/>
              </a:xfrm>
              <a:prstGeom prst="rect">
                <a:avLst/>
              </a:prstGeom>
              <a:blipFill>
                <a:blip r:embed="rId5"/>
                <a:stretch>
                  <a:fillRect t="-3185" b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F1265D5-4591-D845-4D8C-8A3391F3D4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27" t="13509" r="16456" b="66842"/>
          <a:stretch/>
        </p:blipFill>
        <p:spPr>
          <a:xfrm>
            <a:off x="3156857" y="1839684"/>
            <a:ext cx="5125966" cy="74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302B7-9AD3-8B62-790E-389B2CB3186E}"/>
                  </a:ext>
                </a:extLst>
              </p:cNvPr>
              <p:cNvSpPr txBox="1"/>
              <p:nvPr/>
            </p:nvSpPr>
            <p:spPr>
              <a:xfrm>
                <a:off x="1921875" y="3559863"/>
                <a:ext cx="4433433" cy="73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anose="020B0503020102020204" pitchFamily="34" charset="0"/>
                  </a:rPr>
                  <a:t>Для числа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rad>
                  </m:oMath>
                </a14:m>
                <a:r>
                  <a:rPr kumimoji="0" lang="ru-R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  <a:r>
                  <a:rPr kumimoji="0" lang="ru-R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найдём</a:t>
                </a:r>
                <a:r>
                  <a:rPr kumimoji="0" lang="ru-RU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ближайшие точные квадраты: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302B7-9AD3-8B62-790E-389B2CB3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5" y="3559863"/>
                <a:ext cx="4433433" cy="736868"/>
              </a:xfrm>
              <a:prstGeom prst="rect">
                <a:avLst/>
              </a:prstGeom>
              <a:blipFill>
                <a:blip r:embed="rId8"/>
                <a:stretch>
                  <a:fillRect t="-1695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33A0C4-000B-505B-E71D-8A74FDD02B60}"/>
                  </a:ext>
                </a:extLst>
              </p:cNvPr>
              <p:cNvSpPr txBox="1"/>
              <p:nvPr/>
            </p:nvSpPr>
            <p:spPr>
              <a:xfrm>
                <a:off x="281182" y="3593469"/>
                <a:ext cx="1410246" cy="2862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33A0C4-000B-505B-E71D-8A74FDD02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2" y="3593469"/>
                <a:ext cx="1410246" cy="2862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BE53B9-286A-60C7-147A-44E606FE5684}"/>
                  </a:ext>
                </a:extLst>
              </p:cNvPr>
              <p:cNvSpPr txBox="1"/>
              <p:nvPr/>
            </p:nvSpPr>
            <p:spPr>
              <a:xfrm>
                <a:off x="2747434" y="4362104"/>
                <a:ext cx="2807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BE53B9-286A-60C7-147A-44E606FE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434" y="4362104"/>
                <a:ext cx="280732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ECC698-8227-B3DE-F2EE-A1FCB0FB7448}"/>
                  </a:ext>
                </a:extLst>
              </p:cNvPr>
              <p:cNvSpPr txBox="1"/>
              <p:nvPr/>
            </p:nvSpPr>
            <p:spPr>
              <a:xfrm>
                <a:off x="2871905" y="4762214"/>
                <a:ext cx="2448587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ECC698-8227-B3DE-F2EE-A1FCB0FB7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05" y="4762214"/>
                <a:ext cx="2448587" cy="4426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774A52-FD5D-AF83-0E78-1CAAEFE259D8}"/>
                  </a:ext>
                </a:extLst>
              </p:cNvPr>
              <p:cNvSpPr txBox="1"/>
              <p:nvPr/>
            </p:nvSpPr>
            <p:spPr>
              <a:xfrm>
                <a:off x="2946379" y="5223544"/>
                <a:ext cx="2448587" cy="44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0" lang="ru-RU" sz="20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774A52-FD5D-AF83-0E78-1CAAEFE25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79" y="5223544"/>
                <a:ext cx="2448587" cy="442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F54FBD-55B7-A4A4-C738-45163C839F9E}"/>
              </a:ext>
            </a:extLst>
          </p:cNvPr>
          <p:cNvSpPr txBox="1"/>
          <p:nvPr/>
        </p:nvSpPr>
        <p:spPr>
          <a:xfrm>
            <a:off x="2130575" y="5695432"/>
            <a:ext cx="4080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значит, данное число находится между целыми числами </a:t>
            </a:r>
            <a:r>
              <a:rPr lang="en-US" sz="2000" dirty="0">
                <a:latin typeface="Franklin Gothic Book" panose="020B0503020102020204" pitchFamily="34" charset="0"/>
              </a:rPr>
              <a:t>5</a:t>
            </a:r>
            <a:r>
              <a:rPr lang="ru-RU" sz="2000" dirty="0">
                <a:latin typeface="Franklin Gothic Book" panose="020B0503020102020204" pitchFamily="34" charset="0"/>
              </a:rPr>
              <a:t> и </a:t>
            </a:r>
            <a:r>
              <a:rPr lang="en-US" sz="2000" dirty="0">
                <a:latin typeface="Franklin Gothic Book" panose="020B0503020102020204" pitchFamily="34" charset="0"/>
              </a:rPr>
              <a:t>6</a:t>
            </a:r>
            <a:r>
              <a:rPr lang="ru-RU" sz="2000" dirty="0">
                <a:latin typeface="Franklin Gothic Book" panose="020B05030201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38FBBE-BECA-D8FF-184A-A638D3003C90}"/>
                  </a:ext>
                </a:extLst>
              </p:cNvPr>
              <p:cNvSpPr txBox="1"/>
              <p:nvPr/>
            </p:nvSpPr>
            <p:spPr>
              <a:xfrm>
                <a:off x="1921875" y="5695432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38FBBE-BECA-D8FF-184A-A638D300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5" y="5695432"/>
                <a:ext cx="429837" cy="400110"/>
              </a:xfrm>
              <a:prstGeom prst="rect">
                <a:avLst/>
              </a:prstGeom>
              <a:blipFill>
                <a:blip r:embed="rId13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AC5E1-6B24-8645-94C8-7479FA1B3B8F}"/>
                  </a:ext>
                </a:extLst>
              </p:cNvPr>
              <p:cNvSpPr txBox="1"/>
              <p:nvPr/>
            </p:nvSpPr>
            <p:spPr>
              <a:xfrm>
                <a:off x="7772400" y="3591907"/>
                <a:ext cx="3190959" cy="73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noProof="0" dirty="0">
                    <a:latin typeface="Franklin Gothic Book" panose="020B0503020102020204" pitchFamily="34" charset="0"/>
                  </a:rPr>
                  <a:t>Далее сравним число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rad>
                  </m:oMath>
                </a14:m>
                <a:r>
                  <a:rPr lang="ru-RU" sz="2000" noProof="0" dirty="0">
                    <a:latin typeface="Franklin Gothic Book" panose="020B0503020102020204" pitchFamily="34" charset="0"/>
                  </a:rPr>
                  <a:t> с числом 5,5: </a:t>
                </a:r>
                <a:endPara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AC5E1-6B24-8645-94C8-7479FA1B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591907"/>
                <a:ext cx="3190959" cy="736868"/>
              </a:xfrm>
              <a:prstGeom prst="rect">
                <a:avLst/>
              </a:prstGeom>
              <a:blipFill>
                <a:blip r:embed="rId14"/>
                <a:stretch>
                  <a:fillRect l="-397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CE8C5A-5275-7829-4414-F8A0640A027A}"/>
                  </a:ext>
                </a:extLst>
              </p:cNvPr>
              <p:cNvSpPr txBox="1"/>
              <p:nvPr/>
            </p:nvSpPr>
            <p:spPr>
              <a:xfrm>
                <a:off x="7539567" y="4407245"/>
                <a:ext cx="1904999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noProof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 noProof="0" dirty="0" smtClean="0">
                              <a:latin typeface="Cambria Math" panose="02040503050406030204" pitchFamily="18" charset="0"/>
                            </a:rPr>
                            <m:t>5,5</m:t>
                          </m:r>
                        </m:e>
                        <m:sup>
                          <m:r>
                            <a:rPr lang="en-US" sz="2000" b="0" i="1" noProof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noProof="0" dirty="0" smtClean="0">
                          <a:latin typeface="Cambria Math" panose="02040503050406030204" pitchFamily="18" charset="0"/>
                        </a:rPr>
                        <m:t>=30,25</m:t>
                      </m:r>
                    </m:oMath>
                  </m:oMathPara>
                </a14:m>
                <a:endParaRPr lang="en-US" sz="2000" b="0" noProof="0" dirty="0">
                  <a:latin typeface="Franklin Gothic Book" panose="020B0503020102020204" pitchFamily="34" charset="0"/>
                </a:endParaRPr>
              </a:p>
              <a:p>
                <a:pPr algn="ctr"/>
                <a:r>
                  <a:rPr lang="ru-RU" sz="2000" noProof="0" dirty="0"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</m:ra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CE8C5A-5275-7829-4414-F8A0640A0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67" y="4407245"/>
                <a:ext cx="1904999" cy="7976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E5D7D4-360D-93B4-2428-54AC4695E48A}"/>
                  </a:ext>
                </a:extLst>
              </p:cNvPr>
              <p:cNvSpPr txBox="1"/>
              <p:nvPr/>
            </p:nvSpPr>
            <p:spPr>
              <a:xfrm>
                <a:off x="9534224" y="4630236"/>
                <a:ext cx="1904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noProof="0" dirty="0" smtClean="0">
                          <a:latin typeface="Cambria Math" panose="02040503050406030204" pitchFamily="18" charset="0"/>
                        </a:rPr>
                        <m:t>30,25</m:t>
                      </m:r>
                      <m:r>
                        <a:rPr lang="en-US" sz="2000" b="0" i="0" noProof="0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E5D7D4-360D-93B4-2428-54AC4695E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24" y="4630236"/>
                <a:ext cx="190499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7F99F-BFE4-96DD-BC2A-2E13A784FD92}"/>
                  </a:ext>
                </a:extLst>
              </p:cNvPr>
              <p:cNvSpPr txBox="1"/>
              <p:nvPr/>
            </p:nvSpPr>
            <p:spPr>
              <a:xfrm>
                <a:off x="9566399" y="5010778"/>
                <a:ext cx="1904999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noProof="0" dirty="0" smtClean="0">
                          <a:latin typeface="Cambria Math" panose="02040503050406030204" pitchFamily="18" charset="0"/>
                        </a:rPr>
                        <m:t>5,5</m:t>
                      </m:r>
                      <m:r>
                        <a:rPr lang="en-US" sz="2000" b="0" i="0" noProof="0" dirty="0" smtClean="0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sz="2000" b="0" i="1" noProof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noProof="0" dirty="0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7F99F-BFE4-96DD-BC2A-2E13A784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399" y="5010778"/>
                <a:ext cx="1904999" cy="4364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ECA7A6-8F5D-DE82-C6AE-C33718B96E52}"/>
                  </a:ext>
                </a:extLst>
              </p:cNvPr>
              <p:cNvSpPr txBox="1"/>
              <p:nvPr/>
            </p:nvSpPr>
            <p:spPr>
              <a:xfrm>
                <a:off x="7977231" y="5597197"/>
                <a:ext cx="3803970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anose="020B0503020102020204" pitchFamily="34" charset="0"/>
                  </a:rPr>
                  <a:t>числу</a:t>
                </a:r>
                <a:r>
                  <a:rPr lang="en-US" sz="2000" dirty="0"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rad>
                  </m:oMath>
                </a14:m>
                <a:r>
                  <a:rPr lang="ru-RU" sz="2000" dirty="0">
                    <a:latin typeface="Franklin Gothic Book" panose="020B0503020102020204" pitchFamily="34" charset="0"/>
                  </a:rPr>
                  <a:t> соответствует точка </a:t>
                </a:r>
                <a:r>
                  <a:rPr lang="en-US" sz="2000" i="1" dirty="0">
                    <a:latin typeface="Franklin Gothic Book" panose="020B0503020102020204" pitchFamily="34" charset="0"/>
                  </a:rPr>
                  <a:t>A</a:t>
                </a:r>
                <a:r>
                  <a:rPr lang="ru-RU" sz="20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2000" dirty="0">
                    <a:latin typeface="Franklin Gothic Book" panose="020B0503020102020204" pitchFamily="34" charset="0"/>
                  </a:rPr>
                  <a:t> </a:t>
                </a:r>
                <a:endParaRPr lang="ru-RU" sz="20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ECA7A6-8F5D-DE82-C6AE-C33718B96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231" y="5597197"/>
                <a:ext cx="3803970" cy="429092"/>
              </a:xfrm>
              <a:prstGeom prst="rect">
                <a:avLst/>
              </a:prstGeom>
              <a:blipFill>
                <a:blip r:embed="rId18"/>
                <a:stretch>
                  <a:fillRect l="-667" r="-333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A6C118-4A90-9C0F-A51D-1A94E2353C2A}"/>
              </a:ext>
            </a:extLst>
          </p:cNvPr>
          <p:cNvSpPr txBox="1"/>
          <p:nvPr/>
        </p:nvSpPr>
        <p:spPr>
          <a:xfrm>
            <a:off x="9281624" y="5976908"/>
            <a:ext cx="244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Franklin Gothic Book" panose="020B0503020102020204" pitchFamily="34" charset="0"/>
              </a:rPr>
              <a:t>(вариант ответа №</a:t>
            </a:r>
            <a:r>
              <a:rPr lang="en-US" i="1" dirty="0">
                <a:latin typeface="Franklin Gothic Book" panose="020B0503020102020204" pitchFamily="34" charset="0"/>
              </a:rPr>
              <a:t>1</a:t>
            </a:r>
            <a:r>
              <a:rPr lang="ru-RU" i="1" dirty="0">
                <a:latin typeface="Franklin Gothic Book" panose="020B05030201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DEB850-D4B5-9A0A-F14F-7FC6CEF97411}"/>
                  </a:ext>
                </a:extLst>
              </p:cNvPr>
              <p:cNvSpPr txBox="1"/>
              <p:nvPr/>
            </p:nvSpPr>
            <p:spPr>
              <a:xfrm>
                <a:off x="9281624" y="4604734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DEB850-D4B5-9A0A-F14F-7FC6CEF97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624" y="4604734"/>
                <a:ext cx="429837" cy="400110"/>
              </a:xfrm>
              <a:prstGeom prst="rect">
                <a:avLst/>
              </a:prstGeom>
              <a:blipFill>
                <a:blip r:embed="rId19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CFE3AC-263E-CF80-98EE-F922D8C290C1}"/>
                  </a:ext>
                </a:extLst>
              </p:cNvPr>
              <p:cNvSpPr txBox="1"/>
              <p:nvPr/>
            </p:nvSpPr>
            <p:spPr>
              <a:xfrm>
                <a:off x="7623452" y="5649265"/>
                <a:ext cx="429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CFE3AC-263E-CF80-98EE-F922D8C2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52" y="5649265"/>
                <a:ext cx="429837" cy="400110"/>
              </a:xfrm>
              <a:prstGeom prst="rect">
                <a:avLst/>
              </a:prstGeom>
              <a:blipFill>
                <a:blip r:embed="rId20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D3E7AC-BD3B-E861-276F-0485A091BDC5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857244" cy="1991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857244" cy="1991251"/>
              </a:xfrm>
              <a:prstGeom prst="rect">
                <a:avLst/>
              </a:prstGeom>
              <a:blipFill>
                <a:blip r:embed="rId5"/>
                <a:stretch>
                  <a:fillRect t="-3185" b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B4B175B-604C-CE8C-F4E9-5AC9E94D26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707" r="54534" b="58104"/>
          <a:stretch/>
        </p:blipFill>
        <p:spPr>
          <a:xfrm>
            <a:off x="3112374" y="1827620"/>
            <a:ext cx="4511078" cy="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Какая точка соответствует данному числу?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292009" y="1260586"/>
                <a:ext cx="9857244" cy="2016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координатной прямой отмечены точки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и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D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. 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ru-RU" sz="2800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Одна из них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e>
                    </m:rad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.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Какая это точка?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9" y="1260586"/>
                <a:ext cx="9857244" cy="2016899"/>
              </a:xfrm>
              <a:prstGeom prst="rect">
                <a:avLst/>
              </a:prstGeom>
              <a:blipFill>
                <a:blip r:embed="rId5"/>
                <a:stretch>
                  <a:fillRect t="-3125" b="-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10262360" y="1437622"/>
            <a:ext cx="1637631" cy="164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en-US" sz="24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930170" y="349448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152AE50C-E368-294E-C4EE-B3F30E5D1D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99" t="14475" r="22018" b="66227"/>
          <a:stretch/>
        </p:blipFill>
        <p:spPr>
          <a:xfrm>
            <a:off x="2804941" y="1889290"/>
            <a:ext cx="4335961" cy="6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7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9681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lang="en-US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Между какими целыми числами заключено данное число?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Между какими целыми числами заключено число</a:t>
                </a: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110</m:t>
                        </m:r>
                      </m:num>
                      <m:den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?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1" y="1468621"/>
                <a:ext cx="8396877" cy="1134670"/>
              </a:xfrm>
              <a:prstGeom prst="rect">
                <a:avLst/>
              </a:prstGeom>
              <a:blipFill>
                <a:blip r:embed="rId5"/>
                <a:stretch>
                  <a:fillRect l="-452" t="-5556" r="-6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F888372-32A0-53E7-8008-33C0BBC0F5F9}"/>
              </a:ext>
            </a:extLst>
          </p:cNvPr>
          <p:cNvSpPr txBox="1"/>
          <p:nvPr/>
        </p:nvSpPr>
        <p:spPr>
          <a:xfrm>
            <a:off x="9602260" y="1522878"/>
            <a:ext cx="1860397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и 9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и 10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и 11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и 12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3FB07A8-5657-8F05-C51D-A2090000B798}"/>
              </a:ext>
            </a:extLst>
          </p:cNvPr>
          <p:cNvCxnSpPr>
            <a:cxnSpLocks/>
          </p:cNvCxnSpPr>
          <p:nvPr/>
        </p:nvCxnSpPr>
        <p:spPr>
          <a:xfrm>
            <a:off x="898452" y="3612814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57A5F-0ABE-0FA2-AF33-079866D2AB2C}"/>
                  </a:ext>
                </a:extLst>
              </p:cNvPr>
              <p:cNvSpPr txBox="1"/>
              <p:nvPr/>
            </p:nvSpPr>
            <p:spPr>
              <a:xfrm>
                <a:off x="464937" y="3990920"/>
                <a:ext cx="9268610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Franklin Gothic Book" panose="020B0503020102020204" pitchFamily="34" charset="0"/>
                  </a:rPr>
                  <a:t>Представим неправильную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в виде смешанного числа:</a:t>
                </a: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57A5F-0ABE-0FA2-AF33-079866D2A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7" y="3990920"/>
                <a:ext cx="9268610" cy="616515"/>
              </a:xfrm>
              <a:prstGeom prst="rect">
                <a:avLst/>
              </a:prstGeom>
              <a:blipFill>
                <a:blip r:embed="rId6"/>
                <a:stretch>
                  <a:fillRect l="-958"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4860C-6BAF-A5D1-29A9-5F77444BDFAE}"/>
                  </a:ext>
                </a:extLst>
              </p:cNvPr>
              <p:cNvSpPr txBox="1"/>
              <p:nvPr/>
            </p:nvSpPr>
            <p:spPr>
              <a:xfrm>
                <a:off x="464937" y="4769762"/>
                <a:ext cx="164826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4860C-6BAF-A5D1-29A9-5F77444B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7" y="4769762"/>
                <a:ext cx="1648262" cy="786177"/>
              </a:xfrm>
              <a:prstGeom prst="rect">
                <a:avLst/>
              </a:prstGeom>
              <a:blipFill>
                <a:blip r:embed="rId7"/>
                <a:stretch>
                  <a:fillRect r="-763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182EF3F-69DF-14CB-06D7-DCB39940C8B2}"/>
              </a:ext>
            </a:extLst>
          </p:cNvPr>
          <p:cNvSpPr txBox="1"/>
          <p:nvPr/>
        </p:nvSpPr>
        <p:spPr>
          <a:xfrm>
            <a:off x="2601508" y="4920815"/>
            <a:ext cx="8672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значит, данное число находится между целыми числами 8 и 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B02C7A-8EE2-96BD-6E21-87B8473723A6}"/>
                  </a:ext>
                </a:extLst>
              </p:cNvPr>
              <p:cNvSpPr txBox="1"/>
              <p:nvPr/>
            </p:nvSpPr>
            <p:spPr>
              <a:xfrm>
                <a:off x="2156339" y="4932019"/>
                <a:ext cx="445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B02C7A-8EE2-96BD-6E21-87B84737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39" y="4932019"/>
                <a:ext cx="445169" cy="461665"/>
              </a:xfrm>
              <a:prstGeom prst="rect">
                <a:avLst/>
              </a:prstGeom>
              <a:blipFill>
                <a:blip r:embed="rId8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7D6D8C-79C7-ECCC-9A8C-6FECFBEDD9CA}"/>
              </a:ext>
            </a:extLst>
          </p:cNvPr>
          <p:cNvSpPr txBox="1"/>
          <p:nvPr/>
        </p:nvSpPr>
        <p:spPr>
          <a:xfrm>
            <a:off x="9299469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AE307-71F2-71CE-0A6C-05EE99A344A1}"/>
              </a:ext>
            </a:extLst>
          </p:cNvPr>
          <p:cNvSpPr txBox="1"/>
          <p:nvPr/>
        </p:nvSpPr>
        <p:spPr>
          <a:xfrm>
            <a:off x="8539105" y="5415489"/>
            <a:ext cx="2734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Franklin Gothic Book" panose="020B0503020102020204" pitchFamily="34" charset="0"/>
              </a:rPr>
              <a:t>(вариант ответа №1)</a:t>
            </a:r>
          </a:p>
        </p:txBody>
      </p:sp>
    </p:spTree>
    <p:extLst>
      <p:ext uri="{BB962C8B-B14F-4D97-AF65-F5344CB8AC3E}">
        <p14:creationId xmlns:p14="http://schemas.microsoft.com/office/powerpoint/2010/main" val="24259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3278</Words>
  <Application>Microsoft Macintosh PowerPoint</Application>
  <PresentationFormat>Широкоэкранный</PresentationFormat>
  <Paragraphs>646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30</cp:revision>
  <dcterms:created xsi:type="dcterms:W3CDTF">2024-08-07T14:24:03Z</dcterms:created>
  <dcterms:modified xsi:type="dcterms:W3CDTF">2024-08-12T19:54:05Z</dcterms:modified>
</cp:coreProperties>
</file>