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4"/>
  </p:notesMasterIdLst>
  <p:sldIdLst>
    <p:sldId id="257" r:id="rId2"/>
    <p:sldId id="270" r:id="rId3"/>
    <p:sldId id="271" r:id="rId4"/>
    <p:sldId id="258" r:id="rId5"/>
    <p:sldId id="281" r:id="rId6"/>
    <p:sldId id="259" r:id="rId7"/>
    <p:sldId id="260" r:id="rId8"/>
    <p:sldId id="261" r:id="rId9"/>
    <p:sldId id="262" r:id="rId10"/>
    <p:sldId id="263" r:id="rId11"/>
    <p:sldId id="264" r:id="rId12"/>
    <p:sldId id="282" r:id="rId13"/>
    <p:sldId id="265" r:id="rId14"/>
    <p:sldId id="266" r:id="rId15"/>
    <p:sldId id="267" r:id="rId16"/>
    <p:sldId id="268" r:id="rId17"/>
    <p:sldId id="269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6" r:id="rId98"/>
    <p:sldId id="357" r:id="rId99"/>
    <p:sldId id="358" r:id="rId100"/>
    <p:sldId id="355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290" r:id="rId130"/>
    <p:sldId id="387" r:id="rId131"/>
    <p:sldId id="388" r:id="rId132"/>
    <p:sldId id="389" r:id="rId1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/>
    <p:restoredTop sz="94658"/>
  </p:normalViewPr>
  <p:slideViewPr>
    <p:cSldViewPr snapToGrid="0">
      <p:cViewPr varScale="1">
        <p:scale>
          <a:sx n="106" d="100"/>
          <a:sy n="106" d="100"/>
        </p:scale>
        <p:origin x="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524AD-AAD3-BC48-AFBA-BFEE54EF2134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517B-6631-214B-BED9-E74F0BF12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9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1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76931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44578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49489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82332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49294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39962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94950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77765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34683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6062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335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0528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5200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1727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38392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98852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9879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7678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39200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13729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15053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72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85402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9664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87331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73492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42950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57335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97187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75004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5629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61058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393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86317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77638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2778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81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22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13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46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136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156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75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43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53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39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31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644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921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3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757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780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57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467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57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36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767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07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8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154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87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67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80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3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78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492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96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81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8303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687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39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405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4421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7288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7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1577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2560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191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106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2575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5088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2372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945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7924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5386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97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1742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9280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232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296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7739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606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25511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302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638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7037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28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963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6676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240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736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26900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965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4541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52628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5518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55638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1901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51560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9001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0568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7874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9353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480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4940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15386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9690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07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6731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04634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1009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97762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11934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27315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67534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2932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0406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04980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9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9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7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8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9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3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5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1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2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6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7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9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0.png"/><Relationship Id="rId4" Type="http://schemas.microsoft.com/office/2007/relationships/hdphoto" Target="../media/hdphoto2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11.png"/><Relationship Id="rId4" Type="http://schemas.microsoft.com/office/2007/relationships/hdphoto" Target="../media/hdphoto2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12.png"/><Relationship Id="rId4" Type="http://schemas.microsoft.com/office/2007/relationships/hdphoto" Target="../media/hdphoto2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13.png"/><Relationship Id="rId4" Type="http://schemas.microsoft.com/office/2007/relationships/hdphoto" Target="../media/hdphoto2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microsoft.com/office/2007/relationships/hdphoto" Target="../media/hdphoto2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1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microsoft.com/office/2007/relationships/hdphoto" Target="../media/hdphoto2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microsoft.com/office/2007/relationships/hdphoto" Target="../media/hdphoto2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microsoft.com/office/2007/relationships/hdphoto" Target="../media/hdphoto2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microsoft.com/office/2007/relationships/hdphoto" Target="../media/hdphoto2.wdp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2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microsoft.com/office/2007/relationships/hdphoto" Target="../media/hdphoto2.wdp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microsoft.com/office/2007/relationships/hdphoto" Target="../media/hdphoto2.wdp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microsoft.com/office/2007/relationships/hdphoto" Target="../media/hdphoto2.wdp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microsoft.com/office/2007/relationships/hdphoto" Target="../media/hdphoto2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microsoft.com/office/2007/relationships/hdphoto" Target="../media/hdphoto2.wdp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microsoft.com/office/2007/relationships/hdphoto" Target="../media/hdphoto2.wdp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2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1.png"/><Relationship Id="rId4" Type="http://schemas.microsoft.com/office/2007/relationships/hdphoto" Target="../media/hdphoto2.wdp"/><Relationship Id="rId9" Type="http://schemas.openxmlformats.org/officeDocument/2006/relationships/image" Target="../media/image13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microsoft.com/office/2007/relationships/hdphoto" Target="../media/hdphoto2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microsoft.com/office/2007/relationships/hdphoto" Target="../media/hdphoto2.wdp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microsoft.com/office/2007/relationships/hdphoto" Target="../media/hdphoto2.wdp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microsoft.com/office/2007/relationships/hdphoto" Target="../media/hdphoto2.wdp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microsoft.com/office/2007/relationships/hdphoto" Target="../media/hdphoto2.wdp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microsoft.com/office/2007/relationships/hdphoto" Target="../media/hdphoto2.wdp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microsoft.com/office/2007/relationships/hdphoto" Target="../media/hdphoto2.wdp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41.png"/><Relationship Id="rId4" Type="http://schemas.openxmlformats.org/officeDocument/2006/relationships/image" Target="../media/image2.png"/><Relationship Id="rId9" Type="http://schemas.openxmlformats.org/officeDocument/2006/relationships/image" Target="../media/image1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39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39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5" Type="http://schemas.openxmlformats.org/officeDocument/2006/relationships/image" Target="../media/image34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4.png"/><Relationship Id="rId5" Type="http://schemas.microsoft.com/office/2007/relationships/hdphoto" Target="../media/hdphoto2.wdp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microsoft.com/office/2007/relationships/hdphoto" Target="../media/hdphoto6.wdp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microsoft.com/office/2007/relationships/hdphoto" Target="../media/hdphoto2.wdp"/><Relationship Id="rId9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0.pn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1.png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3.png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4.png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5.png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6.png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0.wd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7.png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8.png"/><Relationship Id="rId4" Type="http://schemas.microsoft.com/office/2007/relationships/hdphoto" Target="../media/hdphoto2.wdp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microsoft.com/office/2007/relationships/hdphoto" Target="../media/hdphoto2.wdp"/><Relationship Id="rId9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71.png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71.png"/><Relationship Id="rId4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7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0.png"/><Relationship Id="rId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microsoft.com/office/2007/relationships/hdphoto" Target="../media/hdphoto2.wdp"/><Relationship Id="rId9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microsoft.com/office/2007/relationships/hdphoto" Target="../media/hdphoto2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microsoft.com/office/2007/relationships/hdphoto" Target="../media/hdphoto2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microsoft.com/office/2007/relationships/hdphoto" Target="../media/hdphoto2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microsoft.com/office/2007/relationships/hdphoto" Target="../media/hdphoto2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microsoft.com/office/2007/relationships/hdphoto" Target="../media/hdphoto2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microsoft.com/office/2007/relationships/hdphoto" Target="../media/hdphoto2.wdp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microsoft.com/office/2007/relationships/hdphoto" Target="../media/hdphoto2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0.png"/><Relationship Id="rId4" Type="http://schemas.microsoft.com/office/2007/relationships/hdphoto" Target="../media/hdphoto5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microsoft.com/office/2007/relationships/hdphoto" Target="../media/hdphoto2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microsoft.com/office/2007/relationships/hdphoto" Target="../media/hdphoto2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microsoft.com/office/2007/relationships/hdphoto" Target="../media/hdphoto2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microsoft.com/office/2007/relationships/hdphoto" Target="../media/hdphoto2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microsoft.com/office/2007/relationships/hdphoto" Target="../media/hdphoto2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microsoft.com/office/2007/relationships/hdphoto" Target="../media/hdphoto2.wdp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microsoft.com/office/2007/relationships/hdphoto" Target="../media/hdphoto14.wdp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microsoft.com/office/2007/relationships/hdphoto" Target="../media/hdphoto2.wdp"/><Relationship Id="rId9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5.wdp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7.png"/><Relationship Id="rId4" Type="http://schemas.microsoft.com/office/2007/relationships/hdphoto" Target="../media/hdphoto2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5.wdp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8.png"/><Relationship Id="rId4" Type="http://schemas.microsoft.com/office/2007/relationships/hdphoto" Target="../media/hdphoto2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6.wdp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0.png"/><Relationship Id="rId4" Type="http://schemas.microsoft.com/office/2007/relationships/hdphoto" Target="../media/hdphoto2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7.wdp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0.png"/><Relationship Id="rId4" Type="http://schemas.microsoft.com/office/2007/relationships/hdphoto" Target="../media/hdphoto2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1.png"/><Relationship Id="rId4" Type="http://schemas.microsoft.com/office/2007/relationships/hdphoto" Target="../media/hdphoto2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86.png"/><Relationship Id="rId4" Type="http://schemas.microsoft.com/office/2007/relationships/hdphoto" Target="../media/hdphoto2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5.wdp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2.png"/><Relationship Id="rId4" Type="http://schemas.microsoft.com/office/2007/relationships/hdphoto" Target="../media/hdphoto2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3.png"/><Relationship Id="rId4" Type="http://schemas.microsoft.com/office/2007/relationships/hdphoto" Target="../media/hdphoto2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4.png"/><Relationship Id="rId4" Type="http://schemas.microsoft.com/office/2007/relationships/hdphoto" Target="../media/hdphoto2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5.wdp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5.png"/><Relationship Id="rId4" Type="http://schemas.microsoft.com/office/2007/relationships/hdphoto" Target="../media/hdphoto2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6.png"/><Relationship Id="rId4" Type="http://schemas.microsoft.com/office/2007/relationships/hdphoto" Target="../media/hdphoto2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9.wdp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7.png"/><Relationship Id="rId4" Type="http://schemas.microsoft.com/office/2007/relationships/hdphoto" Target="../media/hdphoto2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5.wdp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0.png"/><Relationship Id="rId4" Type="http://schemas.microsoft.com/office/2007/relationships/hdphoto" Target="../media/hdphoto2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9.png"/><Relationship Id="rId4" Type="http://schemas.microsoft.com/office/2007/relationships/hdphoto" Target="../media/hdphoto2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00.png"/><Relationship Id="rId4" Type="http://schemas.microsoft.com/office/2007/relationships/hdphoto" Target="../media/hdphoto2.wdp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microsoft.com/office/2007/relationships/hdphoto" Target="../media/hdphoto2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microsoft.com/office/2007/relationships/hdphoto" Target="../media/hdphoto2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microsoft.com/office/2007/relationships/hdphoto" Target="../media/hdphoto2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05.png"/><Relationship Id="rId4" Type="http://schemas.microsoft.com/office/2007/relationships/hdphoto" Target="../media/hdphoto2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06.png"/><Relationship Id="rId4" Type="http://schemas.microsoft.com/office/2007/relationships/hdphoto" Target="../media/hdphoto2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07.png"/><Relationship Id="rId4" Type="http://schemas.microsoft.com/office/2007/relationships/hdphoto" Target="../media/hdphoto2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08.png"/><Relationship Id="rId4" Type="http://schemas.microsoft.com/office/2007/relationships/hdphoto" Target="../media/hdphoto2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0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343197"/>
            <a:ext cx="74641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9514" y="1859977"/>
            <a:ext cx="67056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Задание №15. Треугольники</a:t>
            </a:r>
            <a:endParaRPr kumimoji="0" lang="ru-RU" sz="6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530" y="6332305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54" y="156363"/>
            <a:ext cx="958445" cy="958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">
            <a:extLst>
              <a:ext uri="{FF2B5EF4-FFF2-40B4-BE49-F238E27FC236}">
                <a16:creationId xmlns:a16="http://schemas.microsoft.com/office/drawing/2014/main" id="{12ECE684-FC14-7864-911C-0206C554011C}"/>
              </a:ext>
            </a:extLst>
          </p:cNvPr>
          <p:cNvSpPr txBox="1"/>
          <p:nvPr/>
        </p:nvSpPr>
        <p:spPr>
          <a:xfrm>
            <a:off x="9798156" y="1194937"/>
            <a:ext cx="2154929" cy="665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ГБОУ Школа 2033</a:t>
            </a:r>
            <a:endParaRPr lang="ru-RU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97A3D2C0-C5C9-D2A7-283C-411311124CD2}"/>
              </a:ext>
            </a:extLst>
          </p:cNvPr>
          <p:cNvSpPr/>
          <p:nvPr/>
        </p:nvSpPr>
        <p:spPr>
          <a:xfrm>
            <a:off x="1653869" y="4318000"/>
            <a:ext cx="3872323" cy="1341206"/>
          </a:xfrm>
          <a:prstGeom prst="triangle">
            <a:avLst>
              <a:gd name="adj" fmla="val 28489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5AB08C46-5537-8C7C-B9BE-A2BE65881778}"/>
              </a:ext>
            </a:extLst>
          </p:cNvPr>
          <p:cNvSpPr/>
          <p:nvPr/>
        </p:nvSpPr>
        <p:spPr>
          <a:xfrm rot="20218288" flipH="1">
            <a:off x="6721452" y="4255599"/>
            <a:ext cx="3107420" cy="1466008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6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№1. Медиана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Медиана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равностороннего треугольника равна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ну этого треугольника.</a:t>
                </a:r>
                <a:r>
                  <a:rPr lang="ru-RU" sz="2800" dirty="0">
                    <a:effectLst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blipFill>
                <a:blip r:embed="rId5"/>
                <a:stretch>
                  <a:fillRect t="-3797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07BC6AD-235A-C48C-4235-212E78E5D7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7" b="9598"/>
          <a:stretch/>
        </p:blipFill>
        <p:spPr>
          <a:xfrm>
            <a:off x="852120" y="2735449"/>
            <a:ext cx="2113024" cy="20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971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103778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№11. Тригонометрия в прямоугольном треугольнике (найти функцию-2)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6)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DE251-8AFD-77DC-A02D-A63ED53EB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52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103778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№11. Тригонометрия в прямоугольном треугольнике (найти функцию-2)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7)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25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blipFill>
                <a:blip r:embed="rId5"/>
                <a:stretch>
                  <a:fillRect l="-1279" t="-7692" r="-2174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DE251-8AFD-77DC-A02D-A63ED53EB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348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103778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№11. Тригонометрия в прямоугольном треугольнике (найти функцию-2)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8)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14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50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DE251-8AFD-77DC-A02D-A63ED53EB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799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12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треугольнике два угла равны 54° и 58°. Найдите его третий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/>
              <p:nvPr/>
            </p:nvSpPr>
            <p:spPr>
              <a:xfrm>
                <a:off x="4576514" y="4101428"/>
                <a:ext cx="696720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теореме о сумме углов треугольника:</a:t>
                </a:r>
              </a:p>
              <a:p>
                <a:r>
                  <a:rPr lang="ru-R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54°−58°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68°</m:t>
                      </m:r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14" y="4101428"/>
                <a:ext cx="6967209" cy="1938992"/>
              </a:xfrm>
              <a:prstGeom prst="rect">
                <a:avLst/>
              </a:prstGeom>
              <a:blipFill>
                <a:blip r:embed="rId5"/>
                <a:stretch>
                  <a:fillRect l="-1455" t="-2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68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4904842" y="3066176"/>
                <a:ext cx="5071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=54°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42" y="3066176"/>
                <a:ext cx="5071731" cy="830997"/>
              </a:xfrm>
              <a:prstGeom prst="rect">
                <a:avLst/>
              </a:prstGeom>
              <a:blipFill>
                <a:blip r:embed="rId6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 flipV="1">
            <a:off x="4576514" y="3933529"/>
            <a:ext cx="5801157" cy="21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C84F8C-FEB1-3383-8A4E-E3A9D7771048}"/>
              </a:ext>
            </a:extLst>
          </p:cNvPr>
          <p:cNvSpPr txBox="1"/>
          <p:nvPr/>
        </p:nvSpPr>
        <p:spPr>
          <a:xfrm>
            <a:off x="409952" y="2647201"/>
            <a:ext cx="287144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Теорема о сумме углов треугольника</a:t>
            </a:r>
          </a:p>
          <a:p>
            <a:pPr algn="ctr"/>
            <a:r>
              <a:rPr lang="ru-RU" sz="1600" b="1" dirty="0">
                <a:latin typeface="Franklin Gothic Book" panose="020B0503020102020204" pitchFamily="34" charset="0"/>
              </a:rPr>
              <a:t>Сумма углов треугольника равна 180</a:t>
            </a:r>
            <a:r>
              <a:rPr lang="ru-RU" sz="1600" dirty="0"/>
              <a:t>°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5" grpId="0"/>
      <p:bldP spid="1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12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треугольнике два угла равны 36° и 73°. Найдите его третий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64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12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треугольнике два угла равны 43° и 88°. Найдите его третий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36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12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треугольнике два угла равны 38° и 89°. Найдите его третий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220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12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треугольнике два угла равны 31° и 94°. Найдите его третий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435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№13.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Площадь треугольника по двум сторонам и углу меду ними</a:t>
            </a:r>
            <a:r>
              <a:rPr lang="ru-RU" sz="2400" dirty="0">
                <a:solidFill>
                  <a:srgbClr val="002060"/>
                </a:solidFill>
                <a:effectLst/>
              </a:rPr>
              <a:t> 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17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=12,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=15,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fun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Найдите площадь треугольника</a:t>
                </a: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172885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/>
              <p:nvPr/>
            </p:nvSpPr>
            <p:spPr>
              <a:xfrm>
                <a:off x="5570602" y="4014668"/>
                <a:ext cx="5510574" cy="2415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формуле площади треугольника по двум сторонам и углу между ними:</a:t>
                </a:r>
              </a:p>
              <a:p>
                <a:r>
                  <a:rPr lang="ru-RU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func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=40</m:t>
                      </m:r>
                    </m:oMath>
                  </m:oMathPara>
                </a14:m>
                <a:endParaRPr lang="ru-RU" sz="2400" b="0" dirty="0">
                  <a:latin typeface="Franklin Gothic Medium" panose="020B06030201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ru-RU" sz="2400" b="0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2" y="4014668"/>
                <a:ext cx="5510574" cy="2415726"/>
              </a:xfrm>
              <a:prstGeom prst="rect">
                <a:avLst/>
              </a:prstGeom>
              <a:blipFill>
                <a:blip r:embed="rId6"/>
                <a:stretch>
                  <a:fillRect l="-1609" t="-2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40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647958-E38F-6A28-0D56-F70736CDA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59" y="3312024"/>
            <a:ext cx="4124337" cy="2498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4883670" y="2799874"/>
                <a:ext cx="6668695" cy="98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70" y="2799874"/>
                <a:ext cx="6668695" cy="9843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>
            <a:off x="5137607" y="3909648"/>
            <a:ext cx="64061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8DEE48DE-E065-9DCC-4CC6-98B39068BEFD}"/>
              </a:ext>
            </a:extLst>
          </p:cNvPr>
          <p:cNvSpPr/>
          <p:nvPr/>
        </p:nvSpPr>
        <p:spPr>
          <a:xfrm>
            <a:off x="3112057" y="3488420"/>
            <a:ext cx="598476" cy="1764000"/>
          </a:xfrm>
          <a:custGeom>
            <a:avLst/>
            <a:gdLst>
              <a:gd name="connsiteX0" fmla="*/ 0 w 572756"/>
              <a:gd name="connsiteY0" fmla="*/ 221064 h 1858945"/>
              <a:gd name="connsiteX1" fmla="*/ 562708 w 572756"/>
              <a:gd name="connsiteY1" fmla="*/ 0 h 1858945"/>
              <a:gd name="connsiteX2" fmla="*/ 572756 w 572756"/>
              <a:gd name="connsiteY2" fmla="*/ 432079 h 1858945"/>
              <a:gd name="connsiteX3" fmla="*/ 10048 w 572756"/>
              <a:gd name="connsiteY3" fmla="*/ 1858945 h 1858945"/>
              <a:gd name="connsiteX4" fmla="*/ 0 w 572756"/>
              <a:gd name="connsiteY4" fmla="*/ 221064 h 18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56" h="1858945">
                <a:moveTo>
                  <a:pt x="0" y="221064"/>
                </a:moveTo>
                <a:lnTo>
                  <a:pt x="562708" y="0"/>
                </a:lnTo>
                <a:lnTo>
                  <a:pt x="572756" y="432079"/>
                </a:lnTo>
                <a:lnTo>
                  <a:pt x="10048" y="1858945"/>
                </a:lnTo>
                <a:cubicBezTo>
                  <a:pt x="6699" y="1312985"/>
                  <a:pt x="3349" y="767024"/>
                  <a:pt x="0" y="221064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65BAC-EDD2-DC1D-6434-DD332D395EA4}"/>
              </a:ext>
            </a:extLst>
          </p:cNvPr>
          <p:cNvSpPr/>
          <p:nvPr/>
        </p:nvSpPr>
        <p:spPr>
          <a:xfrm>
            <a:off x="3708004" y="3497666"/>
            <a:ext cx="888596" cy="4119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7F16A6-1B57-2069-4CD5-F1224FE079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12" y="3745403"/>
            <a:ext cx="3008445" cy="145285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1" name="Picture 4" descr="Image 6 of 24">
            <a:extLst>
              <a:ext uri="{FF2B5EF4-FFF2-40B4-BE49-F238E27FC236}">
                <a16:creationId xmlns:a16="http://schemas.microsoft.com/office/drawing/2014/main" id="{576C9A9A-9451-7289-BC50-11AB0922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7" y="2129487"/>
            <a:ext cx="1081235" cy="10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CB02A6-8D94-480A-3C6A-975BD282857D}"/>
              </a:ext>
            </a:extLst>
          </p:cNvPr>
          <p:cNvSpPr txBox="1"/>
          <p:nvPr/>
        </p:nvSpPr>
        <p:spPr>
          <a:xfrm>
            <a:off x="1242319" y="2685261"/>
            <a:ext cx="336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Где искать готовую формулу?</a:t>
            </a:r>
          </a:p>
        </p:txBody>
      </p:sp>
    </p:spTree>
    <p:extLst>
      <p:ext uri="{BB962C8B-B14F-4D97-AF65-F5344CB8AC3E}">
        <p14:creationId xmlns:p14="http://schemas.microsoft.com/office/powerpoint/2010/main" val="9248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  <p:bldP spid="15" grpId="0"/>
      <p:bldP spid="22" grpId="0" animBg="1"/>
      <p:bldP spid="13" grpId="0" animBg="1"/>
      <p:bldP spid="2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№13.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Площадь треугольника по двум сторонам и углу меду ними</a:t>
            </a:r>
            <a:r>
              <a:rPr lang="ru-RU" sz="2400" dirty="0">
                <a:solidFill>
                  <a:srgbClr val="002060"/>
                </a:solidFill>
                <a:effectLst/>
              </a:rPr>
              <a:t> 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=14,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=5,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fun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Найдите площадь треугольника</a:t>
                </a: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19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BB225-21E6-0A37-BF5C-F72FB209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4" y="2839746"/>
            <a:ext cx="1782089" cy="21061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№2. Биссектриса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Сторона равностороннего треугольника равна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биссектрису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429000" y="2735449"/>
                <a:ext cx="8577270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равносторонний,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биссектриса,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35449"/>
                <a:ext cx="8577270" cy="865814"/>
              </a:xfrm>
              <a:prstGeom prst="rect">
                <a:avLst/>
              </a:prstGeom>
              <a:blipFill>
                <a:blip r:embed="rId7"/>
                <a:stretch>
                  <a:fillRect l="-296" t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429000" y="3601263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BC1C2-5626-C6EC-99B2-EA3211B2520A}"/>
                  </a:ext>
                </a:extLst>
              </p:cNvPr>
              <p:cNvSpPr txBox="1"/>
              <p:nvPr/>
            </p:nvSpPr>
            <p:spPr>
              <a:xfrm>
                <a:off x="3429000" y="3810580"/>
                <a:ext cx="7772400" cy="2549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–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 биссектриса, медиана, высота</a:t>
                </a:r>
              </a:p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nor/>
                      </m:rPr>
                      <a:rPr 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𝐴𝐿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прямоугольный.</a:t>
                </a:r>
              </a:p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теореме Пифагора для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𝐴𝐿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" sz="240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75+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=300,</m:t>
                    </m:r>
                  </m:oMath>
                </a14:m>
                <a:r>
                  <a:rPr lang="ru-RU" sz="2400" b="0" dirty="0">
                    <a:latin typeface="Franklin Gothic Medium" panose="020B06030201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=225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.</a:t>
                </a:r>
                <a:endParaRPr lang="ru-RU" sz="2400" b="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BC1C2-5626-C6EC-99B2-EA3211B25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10580"/>
                <a:ext cx="7772400" cy="2549737"/>
              </a:xfrm>
              <a:prstGeom prst="rect">
                <a:avLst/>
              </a:prstGeom>
              <a:blipFill>
                <a:blip r:embed="rId8"/>
                <a:stretch>
                  <a:fillRect l="-1305" t="-1990"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15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C65476-D45F-30A5-5AED-AE97035816A2}"/>
              </a:ext>
            </a:extLst>
          </p:cNvPr>
          <p:cNvSpPr txBox="1"/>
          <p:nvPr/>
        </p:nvSpPr>
        <p:spPr>
          <a:xfrm>
            <a:off x="9789218" y="1923487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Способ №1</a:t>
            </a:r>
          </a:p>
        </p:txBody>
      </p:sp>
    </p:spTree>
    <p:extLst>
      <p:ext uri="{BB962C8B-B14F-4D97-AF65-F5344CB8AC3E}">
        <p14:creationId xmlns:p14="http://schemas.microsoft.com/office/powerpoint/2010/main" val="3690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build="p"/>
      <p:bldP spid="1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№13.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Площадь треугольника по двум сторонам и углу меду ними</a:t>
            </a:r>
            <a:r>
              <a:rPr lang="ru-RU" sz="2400" dirty="0">
                <a:solidFill>
                  <a:srgbClr val="002060"/>
                </a:solidFill>
                <a:effectLst/>
              </a:rPr>
              <a:t> 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=20,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=7,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fun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Найдите площадь треугольника</a:t>
                </a: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7285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№13.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Площадь треугольника по двум сторонам и углу меду ними</a:t>
            </a:r>
            <a:r>
              <a:rPr lang="ru-RU" sz="2400" dirty="0">
                <a:solidFill>
                  <a:srgbClr val="002060"/>
                </a:solidFill>
                <a:effectLst/>
              </a:rPr>
              <a:t> 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=12,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=10,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fun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Найдите площадь треугольника</a:t>
                </a: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7521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№13.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Площадь треугольника по двум сторонам и углу меду ними</a:t>
            </a:r>
            <a:r>
              <a:rPr lang="ru-RU" sz="2400" dirty="0">
                <a:solidFill>
                  <a:srgbClr val="002060"/>
                </a:solidFill>
                <a:effectLst/>
              </a:rPr>
              <a:t> 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5)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=15,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=8,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fun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Найдите площадь треугольника</a:t>
                </a: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5329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№13.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Площадь треугольника по двум сторонам и углу меду ними</a:t>
            </a:r>
            <a:r>
              <a:rPr lang="ru-RU" sz="2400" dirty="0">
                <a:solidFill>
                  <a:srgbClr val="002060"/>
                </a:solidFill>
                <a:effectLst/>
              </a:rPr>
              <a:t> 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6)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=6,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=10,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fun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Найдите площадь треугольника</a:t>
                </a: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215654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1101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Медиана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=54,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 — медиана,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=43.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AM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27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4883670" y="2799874"/>
                <a:ext cx="66686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𝐵𝑀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43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-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медиана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70" y="2799874"/>
                <a:ext cx="6668695" cy="830997"/>
              </a:xfrm>
              <a:prstGeom prst="rect">
                <a:avLst/>
              </a:prstGeom>
              <a:blipFill>
                <a:blip r:embed="rId5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>
            <a:off x="5137607" y="3909648"/>
            <a:ext cx="64061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133CE6-5975-5E03-2684-9FB45641F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65" y="3429000"/>
            <a:ext cx="4217581" cy="28877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B40ABA-F75A-D73E-F35F-9476AE7F007A}"/>
              </a:ext>
            </a:extLst>
          </p:cNvPr>
          <p:cNvSpPr txBox="1"/>
          <p:nvPr/>
        </p:nvSpPr>
        <p:spPr>
          <a:xfrm>
            <a:off x="1998467" y="3631908"/>
            <a:ext cx="2406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Медиана делит противоположную сторону пополам</a:t>
            </a:r>
          </a:p>
        </p:txBody>
      </p:sp>
      <p:pic>
        <p:nvPicPr>
          <p:cNvPr id="14" name="Рисунок 13" descr="Изображение выглядит как линия, диаграмма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9231BBD-5FAC-C84D-175A-21DD08D5D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7" y="1964223"/>
            <a:ext cx="2163130" cy="1136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AFF54D-9CC5-7ABD-4400-8D496E27D586}"/>
                  </a:ext>
                </a:extLst>
              </p:cNvPr>
              <p:cNvSpPr txBox="1"/>
              <p:nvPr/>
            </p:nvSpPr>
            <p:spPr>
              <a:xfrm>
                <a:off x="5137608" y="4140904"/>
                <a:ext cx="4788446" cy="2247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𝐵𝑀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Franklin Gothic Medium" panose="020B0603020102020204" pitchFamily="34" charset="0"/>
                      </a:rPr>
                      <m:t>медиана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AFF54D-9CC5-7ABD-4400-8D496E27D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08" y="4140904"/>
                <a:ext cx="4788446" cy="2247282"/>
              </a:xfrm>
              <a:prstGeom prst="rect">
                <a:avLst/>
              </a:prstGeom>
              <a:blipFill>
                <a:blip r:embed="rId8"/>
                <a:stretch>
                  <a:fillRect l="-2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6C679F9-0C6B-4948-ADB4-93006A87962B}"/>
              </a:ext>
            </a:extLst>
          </p:cNvPr>
          <p:cNvSpPr txBox="1"/>
          <p:nvPr/>
        </p:nvSpPr>
        <p:spPr>
          <a:xfrm>
            <a:off x="8344718" y="5087826"/>
            <a:ext cx="2406635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Значение </a:t>
            </a:r>
            <a:r>
              <a:rPr lang="ru-RU" sz="2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ВМ</a:t>
            </a:r>
            <a:r>
              <a: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 не понадобилось!!!</a:t>
            </a:r>
          </a:p>
        </p:txBody>
      </p:sp>
    </p:spTree>
    <p:extLst>
      <p:ext uri="{BB962C8B-B14F-4D97-AF65-F5344CB8AC3E}">
        <p14:creationId xmlns:p14="http://schemas.microsoft.com/office/powerpoint/2010/main" val="9128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1" grpId="0"/>
      <p:bldP spid="17" grpId="0" build="p"/>
      <p:bldP spid="18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Медиана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=38,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 — медиана,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=17.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AM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4" name="Рисунок 13" descr="Изображение выглядит как линия, диаграмма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9231BBD-5FAC-C84D-175A-21DD08D5D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7" y="1964223"/>
            <a:ext cx="2163130" cy="11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104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Медиана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=32,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 — медиана,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=23.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AM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4" name="Рисунок 13" descr="Изображение выглядит как линия, диаграмма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9231BBD-5FAC-C84D-175A-21DD08D5D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7" y="1964223"/>
            <a:ext cx="2163130" cy="11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62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Медиана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=58,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 — медиана,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=37.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AM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4" name="Рисунок 13" descr="Изображение выглядит как линия, диаграмма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9231BBD-5FAC-C84D-175A-21DD08D5D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7" y="1964223"/>
            <a:ext cx="2163130" cy="11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299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Медиана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=16,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 — медиана,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=12.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AM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4" name="Рисунок 13" descr="Изображение выглядит как линия, диаграмма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9231BBD-5FAC-C84D-175A-21DD08D5D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7" y="1964223"/>
            <a:ext cx="2163130" cy="11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39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Медиана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=52,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 — медиана,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=36.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AM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4" name="Рисунок 13" descr="Изображение выглядит как линия, диаграмма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9231BBD-5FAC-C84D-175A-21DD08D5D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7" y="1964223"/>
            <a:ext cx="2163130" cy="11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BB225-21E6-0A37-BF5C-F72FB209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4" y="2839746"/>
            <a:ext cx="1782089" cy="21061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№2. Биссектриса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Сторона равностороннего треугольника равна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биссектрису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429000" y="2735449"/>
                <a:ext cx="8577270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равносторонний,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биссектриса,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35449"/>
                <a:ext cx="8577270" cy="865814"/>
              </a:xfrm>
              <a:prstGeom prst="rect">
                <a:avLst/>
              </a:prstGeom>
              <a:blipFill>
                <a:blip r:embed="rId7"/>
                <a:stretch>
                  <a:fillRect l="-296" t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429000" y="3601263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C65476-D45F-30A5-5AED-AE97035816A2}"/>
              </a:ext>
            </a:extLst>
          </p:cNvPr>
          <p:cNvSpPr txBox="1"/>
          <p:nvPr/>
        </p:nvSpPr>
        <p:spPr>
          <a:xfrm>
            <a:off x="9789218" y="1923487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Способ №2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A612C39-3B2E-9087-1296-496236EB3016}"/>
              </a:ext>
            </a:extLst>
          </p:cNvPr>
          <p:cNvCxnSpPr>
            <a:cxnSpLocks/>
          </p:cNvCxnSpPr>
          <p:nvPr/>
        </p:nvCxnSpPr>
        <p:spPr>
          <a:xfrm>
            <a:off x="3429000" y="3601263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2BF3FE-66EE-7BD9-50EC-E59A4E822F1A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1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5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DDD024-9891-FF68-6188-B567B28711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4223" y="4283075"/>
            <a:ext cx="4124337" cy="2498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CE6C9E-FB4E-5911-2CC6-78C881244C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3824" y="4935147"/>
            <a:ext cx="2937373" cy="15059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8316813-8FBA-53CD-7221-52416A4572C0}"/>
              </a:ext>
            </a:extLst>
          </p:cNvPr>
          <p:cNvSpPr/>
          <p:nvPr/>
        </p:nvSpPr>
        <p:spPr>
          <a:xfrm>
            <a:off x="4046197" y="5147905"/>
            <a:ext cx="795768" cy="38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Image 6 of 24">
            <a:extLst>
              <a:ext uri="{FF2B5EF4-FFF2-40B4-BE49-F238E27FC236}">
                <a16:creationId xmlns:a16="http://schemas.microsoft.com/office/drawing/2014/main" id="{2C95205F-C870-B121-2A45-7EE587D3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71" y="3201840"/>
            <a:ext cx="1081235" cy="10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345F2B-F711-2DAD-1275-CC0770CDE063}"/>
              </a:ext>
            </a:extLst>
          </p:cNvPr>
          <p:cNvSpPr txBox="1"/>
          <p:nvPr/>
        </p:nvSpPr>
        <p:spPr>
          <a:xfrm>
            <a:off x="3886653" y="3757614"/>
            <a:ext cx="336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Где искать готовую формулу?</a:t>
            </a:r>
          </a:p>
        </p:txBody>
      </p:sp>
      <p:sp>
        <p:nvSpPr>
          <p:cNvPr id="24" name="Полилиния 23">
            <a:extLst>
              <a:ext uri="{FF2B5EF4-FFF2-40B4-BE49-F238E27FC236}">
                <a16:creationId xmlns:a16="http://schemas.microsoft.com/office/drawing/2014/main" id="{28FBEBF8-90EA-0048-18E8-72664F36EBBC}"/>
              </a:ext>
            </a:extLst>
          </p:cNvPr>
          <p:cNvSpPr/>
          <p:nvPr/>
        </p:nvSpPr>
        <p:spPr>
          <a:xfrm>
            <a:off x="4850674" y="4920343"/>
            <a:ext cx="217715" cy="1567543"/>
          </a:xfrm>
          <a:custGeom>
            <a:avLst/>
            <a:gdLst>
              <a:gd name="connsiteX0" fmla="*/ 0 w 217715"/>
              <a:gd name="connsiteY0" fmla="*/ 217714 h 1567543"/>
              <a:gd name="connsiteX1" fmla="*/ 217715 w 217715"/>
              <a:gd name="connsiteY1" fmla="*/ 0 h 1567543"/>
              <a:gd name="connsiteX2" fmla="*/ 217715 w 217715"/>
              <a:gd name="connsiteY2" fmla="*/ 1567543 h 1567543"/>
              <a:gd name="connsiteX3" fmla="*/ 8709 w 217715"/>
              <a:gd name="connsiteY3" fmla="*/ 609600 h 1567543"/>
              <a:gd name="connsiteX4" fmla="*/ 0 w 217715"/>
              <a:gd name="connsiteY4" fmla="*/ 217714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5" h="1567543">
                <a:moveTo>
                  <a:pt x="0" y="217714"/>
                </a:moveTo>
                <a:lnTo>
                  <a:pt x="217715" y="0"/>
                </a:lnTo>
                <a:lnTo>
                  <a:pt x="217715" y="1567543"/>
                </a:lnTo>
                <a:lnTo>
                  <a:pt x="8709" y="609600"/>
                </a:lnTo>
                <a:lnTo>
                  <a:pt x="0" y="217714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9F793F-06BE-FA56-DC9C-C8CF1FAA1C0E}"/>
                  </a:ext>
                </a:extLst>
              </p:cNvPr>
              <p:cNvSpPr txBox="1"/>
              <p:nvPr/>
            </p:nvSpPr>
            <p:spPr>
              <a:xfrm>
                <a:off x="8571123" y="4157724"/>
                <a:ext cx="2390660" cy="866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9F793F-06BE-FA56-DC9C-C8CF1FAA1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123" y="4157724"/>
                <a:ext cx="2390660" cy="866969"/>
              </a:xfrm>
              <a:prstGeom prst="rect">
                <a:avLst/>
              </a:prstGeom>
              <a:blipFill>
                <a:blip r:embed="rId1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805EC4-F02C-316B-3AEB-517EFF111D8C}"/>
                  </a:ext>
                </a:extLst>
              </p:cNvPr>
              <p:cNvSpPr txBox="1"/>
              <p:nvPr/>
            </p:nvSpPr>
            <p:spPr>
              <a:xfrm>
                <a:off x="8527108" y="5088604"/>
                <a:ext cx="239066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805EC4-F02C-316B-3AEB-517EFF111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108" y="5088604"/>
                <a:ext cx="2390660" cy="783804"/>
              </a:xfrm>
              <a:prstGeom prst="rect">
                <a:avLst/>
              </a:prstGeom>
              <a:blipFill>
                <a:blip r:embed="rId1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DE1F5F-2F83-92F3-2E74-61B13A87796A}"/>
                  </a:ext>
                </a:extLst>
              </p:cNvPr>
              <p:cNvSpPr txBox="1"/>
              <p:nvPr/>
            </p:nvSpPr>
            <p:spPr>
              <a:xfrm>
                <a:off x="8527108" y="5874468"/>
                <a:ext cx="2390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DE1F5F-2F83-92F3-2E74-61B13A877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108" y="5874468"/>
                <a:ext cx="2390660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7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5" grpId="0" animBg="1"/>
      <p:bldP spid="23" grpId="0"/>
      <p:bldP spid="24" grpId="0" animBg="1"/>
      <p:bldP spid="25" grpId="0"/>
      <p:bldP spid="26" grpId="0"/>
      <p:bldP spid="2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Медиана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=52,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 — медиана, </a:t>
            </a:r>
            <a:r>
              <a:rPr lang="ru-RU" sz="2800" i="1" dirty="0">
                <a:latin typeface="Franklin Gothic Book" panose="020B0503020102020204" pitchFamily="34" charset="0"/>
              </a:rPr>
              <a:t>BM</a:t>
            </a:r>
            <a:r>
              <a:rPr lang="ru-RU" sz="2800" dirty="0">
                <a:latin typeface="Franklin Gothic Book" panose="020B0503020102020204" pitchFamily="34" charset="0"/>
              </a:rPr>
              <a:t>=36.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AM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4" name="Рисунок 13" descr="Изображение выглядит как линия, диаграмма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9231BBD-5FAC-C84D-175A-21DD08D5D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7" y="1964223"/>
            <a:ext cx="2163130" cy="11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69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№15. Средняя линия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295915"/>
            <a:ext cx="11279187" cy="145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Franklin Gothic Book" panose="020B0503020102020204" pitchFamily="34" charset="0"/>
              </a:rPr>
              <a:t>Точки </a:t>
            </a:r>
            <a:r>
              <a:rPr lang="ru-RU" sz="2800" i="1" dirty="0" err="1">
                <a:latin typeface="Franklin Gothic Book" panose="020B0503020102020204" pitchFamily="34" charset="0"/>
              </a:rPr>
              <a:t>M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 err="1">
                <a:latin typeface="Franklin Gothic Book" panose="020B0503020102020204" pitchFamily="34" charset="0"/>
              </a:rPr>
              <a:t>N</a:t>
            </a:r>
            <a:r>
              <a:rPr lang="ru-RU" sz="2800" dirty="0">
                <a:latin typeface="Franklin Gothic Book" panose="020B0503020102020204" pitchFamily="34" charset="0"/>
              </a:rPr>
              <a:t> являются серединами сторон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треугольника </a:t>
            </a:r>
            <a:r>
              <a:rPr lang="ru-RU" sz="2800" i="1" dirty="0">
                <a:latin typeface="Franklin Gothic Book" panose="020B0503020102020204" pitchFamily="34" charset="0"/>
              </a:rPr>
              <a:t>ABC</a:t>
            </a:r>
            <a:r>
              <a:rPr lang="ru-RU" sz="2800" dirty="0">
                <a:latin typeface="Franklin Gothic Book" panose="020B0503020102020204" pitchFamily="34" charset="0"/>
              </a:rPr>
              <a:t>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равна 28,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равна 19,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 равна 34.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MN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  <a:endParaRPr lang="ru-RU" sz="2800" dirty="0">
              <a:effectLst/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/>
              <p:nvPr/>
            </p:nvSpPr>
            <p:spPr>
              <a:xfrm>
                <a:off x="5177375" y="4072269"/>
                <a:ext cx="5973121" cy="1877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свойству средней линии треугольника:</a:t>
                </a:r>
              </a:p>
              <a:p>
                <a:r>
                  <a:rPr lang="ru-RU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=17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375" y="4072269"/>
                <a:ext cx="5973121" cy="1877950"/>
              </a:xfrm>
              <a:prstGeom prst="rect">
                <a:avLst/>
              </a:prstGeom>
              <a:blipFill>
                <a:blip r:embed="rId5"/>
                <a:stretch>
                  <a:fillRect l="-1486" t="-2685" b="-6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17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647958-E38F-6A28-0D56-F70736CDA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99" y="3855334"/>
            <a:ext cx="4124337" cy="2498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3199863" y="2886158"/>
                <a:ext cx="80190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=34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–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ср. линия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63" y="2886158"/>
                <a:ext cx="8019081" cy="830997"/>
              </a:xfrm>
              <a:prstGeom prst="rect">
                <a:avLst/>
              </a:prstGeom>
              <a:blipFill>
                <a:blip r:embed="rId7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>
            <a:off x="3325898" y="3695738"/>
            <a:ext cx="78930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линия, диаграмма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3E4602E-6C26-6719-00FC-D5EED08A2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" y="2432487"/>
            <a:ext cx="1870309" cy="1308069"/>
          </a:xfrm>
          <a:prstGeom prst="rect">
            <a:avLst/>
          </a:prstGeom>
        </p:spPr>
      </p:pic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FB9FCC73-7629-C7D0-0B3F-B9DC96EB0A0F}"/>
              </a:ext>
            </a:extLst>
          </p:cNvPr>
          <p:cNvSpPr/>
          <p:nvPr/>
        </p:nvSpPr>
        <p:spPr>
          <a:xfrm>
            <a:off x="1222351" y="4072269"/>
            <a:ext cx="478465" cy="1786270"/>
          </a:xfrm>
          <a:custGeom>
            <a:avLst/>
            <a:gdLst>
              <a:gd name="connsiteX0" fmla="*/ 0 w 478465"/>
              <a:gd name="connsiteY0" fmla="*/ 0 h 1786270"/>
              <a:gd name="connsiteX1" fmla="*/ 478465 w 478465"/>
              <a:gd name="connsiteY1" fmla="*/ 297711 h 1786270"/>
              <a:gd name="connsiteX2" fmla="*/ 478465 w 478465"/>
              <a:gd name="connsiteY2" fmla="*/ 1786270 h 1786270"/>
              <a:gd name="connsiteX3" fmla="*/ 0 w 478465"/>
              <a:gd name="connsiteY3" fmla="*/ 478465 h 1786270"/>
              <a:gd name="connsiteX4" fmla="*/ 0 w 478465"/>
              <a:gd name="connsiteY4" fmla="*/ 0 h 17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465" h="1786270">
                <a:moveTo>
                  <a:pt x="0" y="0"/>
                </a:moveTo>
                <a:lnTo>
                  <a:pt x="478465" y="297711"/>
                </a:lnTo>
                <a:lnTo>
                  <a:pt x="478465" y="1786270"/>
                </a:lnTo>
                <a:lnTo>
                  <a:pt x="0" y="47846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65BAC-EDD2-DC1D-6434-DD332D395EA4}"/>
              </a:ext>
            </a:extLst>
          </p:cNvPr>
          <p:cNvSpPr/>
          <p:nvPr/>
        </p:nvSpPr>
        <p:spPr>
          <a:xfrm>
            <a:off x="292179" y="4084892"/>
            <a:ext cx="925784" cy="46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0478A2-1691-EE92-64DE-AD805F300C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4472" y="4370656"/>
            <a:ext cx="3010782" cy="146794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61731C-C1CF-0D19-1152-3743785FA801}"/>
              </a:ext>
            </a:extLst>
          </p:cNvPr>
          <p:cNvSpPr txBox="1"/>
          <p:nvPr/>
        </p:nvSpPr>
        <p:spPr>
          <a:xfrm>
            <a:off x="8344718" y="5087826"/>
            <a:ext cx="2406635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Значения </a:t>
            </a:r>
            <a:r>
              <a:rPr lang="en-US" sz="2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A</a:t>
            </a:r>
            <a:r>
              <a:rPr lang="ru-RU" sz="2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</a:t>
            </a:r>
            <a:r>
              <a:rPr lang="en-US" sz="2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и </a:t>
            </a:r>
            <a:r>
              <a:rPr lang="en-US" sz="2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BC</a:t>
            </a:r>
            <a:r>
              <a: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 не понадобились!!!</a:t>
            </a:r>
          </a:p>
        </p:txBody>
      </p:sp>
    </p:spTree>
    <p:extLst>
      <p:ext uri="{BB962C8B-B14F-4D97-AF65-F5344CB8AC3E}">
        <p14:creationId xmlns:p14="http://schemas.microsoft.com/office/powerpoint/2010/main" val="35707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  <p:bldP spid="15" grpId="0"/>
      <p:bldP spid="14" grpId="0" animBg="1"/>
      <p:bldP spid="13" grpId="0" animBg="1"/>
      <p:bldP spid="1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№15. Средняя линия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295915"/>
            <a:ext cx="11279187" cy="145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Franklin Gothic Book" panose="020B0503020102020204" pitchFamily="34" charset="0"/>
              </a:rPr>
              <a:t>Точки </a:t>
            </a:r>
            <a:r>
              <a:rPr lang="ru-RU" sz="2800" i="1" dirty="0" err="1">
                <a:latin typeface="Franklin Gothic Book" panose="020B0503020102020204" pitchFamily="34" charset="0"/>
              </a:rPr>
              <a:t>M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 err="1">
                <a:latin typeface="Franklin Gothic Book" panose="020B0503020102020204" pitchFamily="34" charset="0"/>
              </a:rPr>
              <a:t>N</a:t>
            </a:r>
            <a:r>
              <a:rPr lang="ru-RU" sz="2800" dirty="0">
                <a:latin typeface="Franklin Gothic Book" panose="020B0503020102020204" pitchFamily="34" charset="0"/>
              </a:rPr>
              <a:t> являются серединами сторон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треугольника </a:t>
            </a:r>
            <a:r>
              <a:rPr lang="ru-RU" sz="2800" i="1" dirty="0">
                <a:latin typeface="Franklin Gothic Book" panose="020B0503020102020204" pitchFamily="34" charset="0"/>
              </a:rPr>
              <a:t>ABC</a:t>
            </a:r>
            <a:r>
              <a:rPr lang="ru-RU" sz="2800" dirty="0">
                <a:latin typeface="Franklin Gothic Book" panose="020B0503020102020204" pitchFamily="34" charset="0"/>
              </a:rPr>
              <a:t>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равна 66,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равна 37,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 равна 74.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MN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  <a:endParaRPr lang="ru-RU" sz="2800" dirty="0">
              <a:effectLst/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диаграмма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3E4602E-6C26-6719-00FC-D5EED08A2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" y="2432487"/>
            <a:ext cx="1870309" cy="1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137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№15. Средняя линия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295915"/>
            <a:ext cx="11279187" cy="145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Franklin Gothic Book" panose="020B0503020102020204" pitchFamily="34" charset="0"/>
              </a:rPr>
              <a:t>Точки </a:t>
            </a:r>
            <a:r>
              <a:rPr lang="ru-RU" sz="2800" i="1" dirty="0" err="1">
                <a:latin typeface="Franklin Gothic Book" panose="020B0503020102020204" pitchFamily="34" charset="0"/>
              </a:rPr>
              <a:t>M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 err="1">
                <a:latin typeface="Franklin Gothic Book" panose="020B0503020102020204" pitchFamily="34" charset="0"/>
              </a:rPr>
              <a:t>N</a:t>
            </a:r>
            <a:r>
              <a:rPr lang="ru-RU" sz="2800" dirty="0">
                <a:latin typeface="Franklin Gothic Book" panose="020B0503020102020204" pitchFamily="34" charset="0"/>
              </a:rPr>
              <a:t> являются серединами сторон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треугольника </a:t>
            </a:r>
            <a:r>
              <a:rPr lang="ru-RU" sz="2800" i="1" dirty="0">
                <a:latin typeface="Franklin Gothic Book" panose="020B0503020102020204" pitchFamily="34" charset="0"/>
              </a:rPr>
              <a:t>ABC</a:t>
            </a:r>
            <a:r>
              <a:rPr lang="ru-RU" sz="2800" dirty="0">
                <a:latin typeface="Franklin Gothic Book" panose="020B0503020102020204" pitchFamily="34" charset="0"/>
              </a:rPr>
              <a:t>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равна 21,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равна 22,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 равна 28.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MN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  <a:endParaRPr lang="ru-RU" sz="2800" dirty="0">
              <a:effectLst/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диаграмма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3E4602E-6C26-6719-00FC-D5EED08A2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" y="2432487"/>
            <a:ext cx="1870309" cy="1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3930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№15. Средняя линия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295915"/>
            <a:ext cx="11279187" cy="145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Franklin Gothic Book" panose="020B0503020102020204" pitchFamily="34" charset="0"/>
              </a:rPr>
              <a:t>Точки </a:t>
            </a:r>
            <a:r>
              <a:rPr lang="ru-RU" sz="2800" i="1" dirty="0" err="1">
                <a:latin typeface="Franklin Gothic Book" panose="020B0503020102020204" pitchFamily="34" charset="0"/>
              </a:rPr>
              <a:t>M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 err="1">
                <a:latin typeface="Franklin Gothic Book" panose="020B0503020102020204" pitchFamily="34" charset="0"/>
              </a:rPr>
              <a:t>N</a:t>
            </a:r>
            <a:r>
              <a:rPr lang="ru-RU" sz="2800" dirty="0">
                <a:latin typeface="Franklin Gothic Book" panose="020B0503020102020204" pitchFamily="34" charset="0"/>
              </a:rPr>
              <a:t> являются серединами сторон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треугольника </a:t>
            </a:r>
            <a:r>
              <a:rPr lang="ru-RU" sz="2800" i="1" dirty="0">
                <a:latin typeface="Franklin Gothic Book" panose="020B0503020102020204" pitchFamily="34" charset="0"/>
              </a:rPr>
              <a:t>ABC</a:t>
            </a:r>
            <a:r>
              <a:rPr lang="ru-RU" sz="2800" dirty="0">
                <a:latin typeface="Franklin Gothic Book" panose="020B0503020102020204" pitchFamily="34" charset="0"/>
              </a:rPr>
              <a:t>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равна 26,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равна 39,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 равна 48.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MN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  <a:endParaRPr lang="ru-RU" sz="2800" dirty="0">
              <a:effectLst/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диаграмма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3E4602E-6C26-6719-00FC-D5EED08A2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" y="2432487"/>
            <a:ext cx="1870309" cy="1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01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№15. Средняя линия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295915"/>
            <a:ext cx="11279187" cy="145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Franklin Gothic Book" panose="020B0503020102020204" pitchFamily="34" charset="0"/>
              </a:rPr>
              <a:t>Точки </a:t>
            </a:r>
            <a:r>
              <a:rPr lang="ru-RU" sz="2800" i="1" dirty="0" err="1">
                <a:latin typeface="Franklin Gothic Book" panose="020B0503020102020204" pitchFamily="34" charset="0"/>
              </a:rPr>
              <a:t>M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 err="1">
                <a:latin typeface="Franklin Gothic Book" panose="020B0503020102020204" pitchFamily="34" charset="0"/>
              </a:rPr>
              <a:t>N</a:t>
            </a:r>
            <a:r>
              <a:rPr lang="ru-RU" sz="2800" dirty="0">
                <a:latin typeface="Franklin Gothic Book" panose="020B0503020102020204" pitchFamily="34" charset="0"/>
              </a:rPr>
              <a:t> являются серединами сторон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треугольника </a:t>
            </a:r>
            <a:r>
              <a:rPr lang="ru-RU" sz="2800" i="1" dirty="0">
                <a:latin typeface="Franklin Gothic Book" panose="020B0503020102020204" pitchFamily="34" charset="0"/>
              </a:rPr>
              <a:t>ABC</a:t>
            </a:r>
            <a:r>
              <a:rPr lang="ru-RU" sz="2800" dirty="0">
                <a:latin typeface="Franklin Gothic Book" panose="020B0503020102020204" pitchFamily="34" charset="0"/>
              </a:rPr>
              <a:t>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равна 21,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равна 22,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 равна 28.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MN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  <a:endParaRPr lang="ru-RU" sz="2800" dirty="0">
              <a:effectLst/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диаграмма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3E4602E-6C26-6719-00FC-D5EED08A2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" y="2432487"/>
            <a:ext cx="1870309" cy="1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9064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№15. Средняя линия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295915"/>
            <a:ext cx="11279187" cy="145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Franklin Gothic Book" panose="020B0503020102020204" pitchFamily="34" charset="0"/>
              </a:rPr>
              <a:t>Точки </a:t>
            </a:r>
            <a:r>
              <a:rPr lang="ru-RU" sz="2800" i="1" dirty="0" err="1">
                <a:latin typeface="Franklin Gothic Book" panose="020B0503020102020204" pitchFamily="34" charset="0"/>
              </a:rPr>
              <a:t>M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 err="1">
                <a:latin typeface="Franklin Gothic Book" panose="020B0503020102020204" pitchFamily="34" charset="0"/>
              </a:rPr>
              <a:t>N</a:t>
            </a:r>
            <a:r>
              <a:rPr lang="ru-RU" sz="2800" dirty="0">
                <a:latin typeface="Franklin Gothic Book" panose="020B0503020102020204" pitchFamily="34" charset="0"/>
              </a:rPr>
              <a:t> являются серединами сторон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треугольника </a:t>
            </a:r>
            <a:r>
              <a:rPr lang="ru-RU" sz="2800" i="1" dirty="0">
                <a:latin typeface="Franklin Gothic Book" panose="020B0503020102020204" pitchFamily="34" charset="0"/>
              </a:rPr>
              <a:t>ABC</a:t>
            </a:r>
            <a:r>
              <a:rPr lang="ru-RU" sz="2800" dirty="0">
                <a:latin typeface="Franklin Gothic Book" panose="020B0503020102020204" pitchFamily="34" charset="0"/>
              </a:rPr>
              <a:t>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равна 26,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равна 39,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 равна 48.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MN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  <a:endParaRPr lang="ru-RU" sz="2800" dirty="0">
              <a:effectLst/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диаграмма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3E4602E-6C26-6719-00FC-D5EED08A2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" y="2432487"/>
            <a:ext cx="1870309" cy="1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2900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№15. Средняя линия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295915"/>
            <a:ext cx="11279187" cy="145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Franklin Gothic Book" panose="020B0503020102020204" pitchFamily="34" charset="0"/>
              </a:rPr>
              <a:t>Точки </a:t>
            </a:r>
            <a:r>
              <a:rPr lang="ru-RU" sz="2800" i="1" dirty="0" err="1">
                <a:latin typeface="Franklin Gothic Book" panose="020B0503020102020204" pitchFamily="34" charset="0"/>
              </a:rPr>
              <a:t>M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 err="1">
                <a:latin typeface="Franklin Gothic Book" panose="020B0503020102020204" pitchFamily="34" charset="0"/>
              </a:rPr>
              <a:t>N</a:t>
            </a:r>
            <a:r>
              <a:rPr lang="ru-RU" sz="2800" dirty="0">
                <a:latin typeface="Franklin Gothic Book" panose="020B0503020102020204" pitchFamily="34" charset="0"/>
              </a:rPr>
              <a:t> являются серединами сторон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треугольника </a:t>
            </a:r>
            <a:r>
              <a:rPr lang="ru-RU" sz="2800" i="1" dirty="0">
                <a:latin typeface="Franklin Gothic Book" panose="020B0503020102020204" pitchFamily="34" charset="0"/>
              </a:rPr>
              <a:t>ABC</a:t>
            </a:r>
            <a:r>
              <a:rPr lang="ru-RU" sz="2800" dirty="0">
                <a:latin typeface="Franklin Gothic Book" panose="020B0503020102020204" pitchFamily="34" charset="0"/>
              </a:rPr>
              <a:t>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равна 31,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равна 27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 равна 40.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MN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  <a:endParaRPr lang="ru-RU" sz="2800" dirty="0">
              <a:effectLst/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диаграмма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3E4602E-6C26-6719-00FC-D5EED08A2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" y="2432487"/>
            <a:ext cx="1870309" cy="1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94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9388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№15. Средняя линия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295915"/>
            <a:ext cx="11279187" cy="145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Franklin Gothic Book" panose="020B0503020102020204" pitchFamily="34" charset="0"/>
              </a:rPr>
              <a:t>Точки </a:t>
            </a:r>
            <a:r>
              <a:rPr lang="ru-RU" sz="2800" i="1" dirty="0" err="1">
                <a:latin typeface="Franklin Gothic Book" panose="020B0503020102020204" pitchFamily="34" charset="0"/>
              </a:rPr>
              <a:t>M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 err="1">
                <a:latin typeface="Franklin Gothic Book" panose="020B0503020102020204" pitchFamily="34" charset="0"/>
              </a:rPr>
              <a:t>N</a:t>
            </a:r>
            <a:r>
              <a:rPr lang="ru-RU" sz="2800" dirty="0">
                <a:latin typeface="Franklin Gothic Book" panose="020B0503020102020204" pitchFamily="34" charset="0"/>
              </a:rPr>
              <a:t> являются серединами сторон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и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треугольника </a:t>
            </a:r>
            <a:r>
              <a:rPr lang="ru-RU" sz="2800" i="1" dirty="0">
                <a:latin typeface="Franklin Gothic Book" panose="020B0503020102020204" pitchFamily="34" charset="0"/>
              </a:rPr>
              <a:t>ABC</a:t>
            </a:r>
            <a:r>
              <a:rPr lang="ru-RU" sz="2800" dirty="0">
                <a:latin typeface="Franklin Gothic Book" panose="020B0503020102020204" pitchFamily="34" charset="0"/>
              </a:rPr>
              <a:t>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AB</a:t>
            </a:r>
            <a:r>
              <a:rPr lang="ru-RU" sz="2800" dirty="0">
                <a:latin typeface="Franklin Gothic Book" panose="020B0503020102020204" pitchFamily="34" charset="0"/>
              </a:rPr>
              <a:t> равна 48,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BC</a:t>
            </a:r>
            <a:r>
              <a:rPr lang="ru-RU" sz="2800" dirty="0">
                <a:latin typeface="Franklin Gothic Book" panose="020B0503020102020204" pitchFamily="34" charset="0"/>
              </a:rPr>
              <a:t> равна 57, сторона </a:t>
            </a:r>
            <a:r>
              <a:rPr lang="ru-RU" sz="2800" i="1" dirty="0">
                <a:latin typeface="Franklin Gothic Book" panose="020B0503020102020204" pitchFamily="34" charset="0"/>
              </a:rPr>
              <a:t>AC</a:t>
            </a:r>
            <a:r>
              <a:rPr lang="ru-RU" sz="2800" dirty="0">
                <a:latin typeface="Franklin Gothic Book" panose="020B0503020102020204" pitchFamily="34" charset="0"/>
              </a:rPr>
              <a:t> равна 72. Найдите </a:t>
            </a:r>
            <a:r>
              <a:rPr lang="ru-RU" sz="2800" i="1" dirty="0">
                <a:latin typeface="Franklin Gothic Book" panose="020B0503020102020204" pitchFamily="34" charset="0"/>
              </a:rPr>
              <a:t>MN</a:t>
            </a:r>
            <a:r>
              <a:rPr lang="ru-RU" sz="2800" dirty="0">
                <a:latin typeface="Franklin Gothic Book" panose="020B0503020102020204" pitchFamily="34" charset="0"/>
              </a:rPr>
              <a:t>.</a:t>
            </a:r>
            <a:endParaRPr lang="ru-RU" sz="2800" dirty="0">
              <a:effectLst/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диаграмма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3E4602E-6C26-6719-00FC-D5EED08A2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" y="2432487"/>
            <a:ext cx="1870309" cy="1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421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8B5C5422-64DA-79F1-2290-D3FDA1D3C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0" y="2606498"/>
            <a:ext cx="2009687" cy="1538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013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№16. Площадь треугольника через высоту и основание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Сторона треугольника равна 12, а высота, проведённая к этой стороне, равна 33. Найдите площадь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64005" y="36989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5" y="3698945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703228" y="2691056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28" y="2691056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1223375" y="233050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75" y="233050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634142" y="366134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42" y="366134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/>
              <p:nvPr/>
            </p:nvSpPr>
            <p:spPr>
              <a:xfrm>
                <a:off x="7276497" y="3790606"/>
                <a:ext cx="4788568" cy="241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формуле площади треугольника через высоту и основание: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𝐵𝐻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33=6∙33=198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.</a:t>
                </a:r>
                <a:endParaRPr lang="ru-RU" sz="2400" b="0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497" y="3790606"/>
                <a:ext cx="4788568" cy="2413353"/>
              </a:xfrm>
              <a:prstGeom prst="rect">
                <a:avLst/>
              </a:prstGeom>
              <a:blipFill>
                <a:blip r:embed="rId10"/>
                <a:stretch>
                  <a:fillRect l="-2122" t="-2094" b="-2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198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647958-E38F-6A28-0D56-F70736CDAC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569" y="4254926"/>
            <a:ext cx="4124337" cy="2498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5729835" y="2755418"/>
                <a:ext cx="36558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835" y="2755418"/>
                <a:ext cx="3655846" cy="830997"/>
              </a:xfrm>
              <a:prstGeom prst="rect">
                <a:avLst/>
              </a:prstGeom>
              <a:blipFill>
                <a:blip r:embed="rId12"/>
                <a:stretch>
                  <a:fillRect l="-346" t="-4478"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>
            <a:off x="5479877" y="3696144"/>
            <a:ext cx="4280811" cy="28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8DEE48DE-E065-9DCC-4CC6-98B39068BEFD}"/>
              </a:ext>
            </a:extLst>
          </p:cNvPr>
          <p:cNvSpPr/>
          <p:nvPr/>
        </p:nvSpPr>
        <p:spPr>
          <a:xfrm>
            <a:off x="5541067" y="4431323"/>
            <a:ext cx="598476" cy="1858945"/>
          </a:xfrm>
          <a:custGeom>
            <a:avLst/>
            <a:gdLst>
              <a:gd name="connsiteX0" fmla="*/ 0 w 572756"/>
              <a:gd name="connsiteY0" fmla="*/ 221064 h 1858945"/>
              <a:gd name="connsiteX1" fmla="*/ 562708 w 572756"/>
              <a:gd name="connsiteY1" fmla="*/ 0 h 1858945"/>
              <a:gd name="connsiteX2" fmla="*/ 572756 w 572756"/>
              <a:gd name="connsiteY2" fmla="*/ 432079 h 1858945"/>
              <a:gd name="connsiteX3" fmla="*/ 10048 w 572756"/>
              <a:gd name="connsiteY3" fmla="*/ 1858945 h 1858945"/>
              <a:gd name="connsiteX4" fmla="*/ 0 w 572756"/>
              <a:gd name="connsiteY4" fmla="*/ 221064 h 18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56" h="1858945">
                <a:moveTo>
                  <a:pt x="0" y="221064"/>
                </a:moveTo>
                <a:lnTo>
                  <a:pt x="562708" y="0"/>
                </a:lnTo>
                <a:lnTo>
                  <a:pt x="572756" y="432079"/>
                </a:lnTo>
                <a:lnTo>
                  <a:pt x="10048" y="1858945"/>
                </a:lnTo>
                <a:cubicBezTo>
                  <a:pt x="6699" y="1312985"/>
                  <a:pt x="3349" y="767024"/>
                  <a:pt x="0" y="221064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65BAC-EDD2-DC1D-6434-DD332D395EA4}"/>
              </a:ext>
            </a:extLst>
          </p:cNvPr>
          <p:cNvSpPr/>
          <p:nvPr/>
        </p:nvSpPr>
        <p:spPr>
          <a:xfrm>
            <a:off x="6137014" y="4440568"/>
            <a:ext cx="888596" cy="4119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38BE77-D8C1-64F8-09D3-E66456BD87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7451" y="4680871"/>
            <a:ext cx="2943616" cy="157923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932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5" grpId="0"/>
      <p:bldP spid="2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BB225-21E6-0A37-BF5C-F72FB209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4" y="2839746"/>
            <a:ext cx="1782089" cy="21061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№2. Биссектриса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2)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Сторона равностороннего треугольника равна 1</a:t>
                </a: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биссектрису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23680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8B5C5422-64DA-79F1-2290-D3FDA1D3C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0" y="2606498"/>
            <a:ext cx="2009687" cy="1538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013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№16. Площадь треугольника через высоту и основание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Сторона треугольника равна 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, а высота, проведённая к этой стороне, равна </a:t>
            </a:r>
            <a:r>
              <a:rPr lang="en-US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27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 Найдите площадь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64005" y="36989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5" y="3698945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703228" y="2691056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28" y="2691056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1223375" y="233050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75" y="233050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634142" y="366134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42" y="366134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16028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8B5C5422-64DA-79F1-2290-D3FDA1D3C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0" y="2606498"/>
            <a:ext cx="2009687" cy="1538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013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№16. Площадь треугольника через высоту и основание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Сторона треугольника равна 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8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, а высота, проведённая к этой стороне, равна </a:t>
            </a:r>
            <a:r>
              <a:rPr lang="en-US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17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 Найдите площадь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64005" y="36989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5" y="3698945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703228" y="2691056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28" y="2691056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1223375" y="233050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75" y="233050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634142" y="366134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42" y="366134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7770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8B5C5422-64DA-79F1-2290-D3FDA1D3C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0" y="2606498"/>
            <a:ext cx="2009687" cy="1538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013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№16. Площадь треугольника через высоту и основание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Сторона треугольника равна 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8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, а высота, проведённая к этой стороне, равна </a:t>
            </a:r>
            <a:r>
              <a:rPr lang="en-US" sz="280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22</a:t>
            </a:r>
            <a:r>
              <a:rPr lang="ru-RU" sz="280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Найдите площадь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64005" y="36989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5" y="3698945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703228" y="2691056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28" y="2691056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1223375" y="233050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75" y="233050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634142" y="366134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42" y="366134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36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BB225-21E6-0A37-BF5C-F72FB209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4" y="2839746"/>
            <a:ext cx="1782089" cy="21061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№2. Биссектриса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Биссектриса равностороннего треугольника равна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сторону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l="-347" t="-3704" r="-1157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85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BB225-21E6-0A37-BF5C-F72FB209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4" y="2839746"/>
            <a:ext cx="1782089" cy="21061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№2. Биссектриса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Биссектриса равностороннего треугольника равна 13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сторону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l="-347" t="-3704" r="-1157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62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BB225-21E6-0A37-BF5C-F72FB209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4" y="2839746"/>
            <a:ext cx="1782089" cy="21061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№2. Биссектриса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Биссектриса равностороннего треугольника равна 11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сторону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l="-347" t="-3704" r="-1157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23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BB225-21E6-0A37-BF5C-F72FB209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4" y="2839746"/>
            <a:ext cx="1782089" cy="21061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№2. Биссектриса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Сторона равностороннего треугольника равна 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биссектрису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794C62A-160B-BA0B-0584-7B604CD78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3" y="2860676"/>
            <a:ext cx="1828503" cy="19464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№3. Высота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Высота равностороннего треугольника равна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сторону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429000" y="2735449"/>
                <a:ext cx="6746358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равносторонний,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𝐵𝐻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– высота,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35449"/>
                <a:ext cx="6746358" cy="865814"/>
              </a:xfrm>
              <a:prstGeom prst="rect">
                <a:avLst/>
              </a:prstGeom>
              <a:blipFill>
                <a:blip r:embed="rId7"/>
                <a:stretch>
                  <a:fillRect l="-376" t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429000" y="3601263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/>
              <p:nvPr/>
            </p:nvSpPr>
            <p:spPr>
              <a:xfrm>
                <a:off x="3429000" y="3810580"/>
                <a:ext cx="7772400" cy="282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–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высота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,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медиана, биссектриса </a:t>
                </a:r>
              </a:p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прямоугольный.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–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медиана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ru-R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𝐴𝐻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sz="2400" dirty="0">
                    <a:latin typeface="Franklin Gothic Medium" panose="020B0603020102020204" pitchFamily="34" charset="0"/>
                  </a:rPr>
                  <a:t>Пусть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тогда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.</a:t>
                </a:r>
              </a:p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теореме Пифагора для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" sz="240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+432=4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b="0" dirty="0">
                    <a:latin typeface="Franklin Gothic Medium" panose="020B06030201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=144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.</a:t>
                </a:r>
                <a:endParaRPr lang="ru-RU" sz="2400" b="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10580"/>
                <a:ext cx="7772400" cy="2829877"/>
              </a:xfrm>
              <a:prstGeom prst="rect">
                <a:avLst/>
              </a:prstGeom>
              <a:blipFill>
                <a:blip r:embed="rId13"/>
                <a:stretch>
                  <a:fillRect l="-1305" t="-1794" b="-4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9293E29-1F62-C71D-142A-0F97F7CEA2F6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24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C7D14-D6B9-B4E6-E913-70913FA6F70F}"/>
              </a:ext>
            </a:extLst>
          </p:cNvPr>
          <p:cNvSpPr txBox="1"/>
          <p:nvPr/>
        </p:nvSpPr>
        <p:spPr>
          <a:xfrm>
            <a:off x="9789218" y="1923487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Способ №1</a:t>
            </a:r>
          </a:p>
        </p:txBody>
      </p:sp>
    </p:spTree>
    <p:extLst>
      <p:ext uri="{BB962C8B-B14F-4D97-AF65-F5344CB8AC3E}">
        <p14:creationId xmlns:p14="http://schemas.microsoft.com/office/powerpoint/2010/main" val="22816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794C62A-160B-BA0B-0584-7B604CD78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3" y="2860676"/>
            <a:ext cx="1828503" cy="19464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№3. Высота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Высота равностороннего треугольника равна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сторону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429000" y="2735449"/>
                <a:ext cx="6746358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равносторонний,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𝐵𝐻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– высота,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35449"/>
                <a:ext cx="6746358" cy="865814"/>
              </a:xfrm>
              <a:prstGeom prst="rect">
                <a:avLst/>
              </a:prstGeom>
              <a:blipFill>
                <a:blip r:embed="rId7"/>
                <a:stretch>
                  <a:fillRect l="-376" t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429000" y="3601263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22C7D14-D6B9-B4E6-E913-70913FA6F70F}"/>
              </a:ext>
            </a:extLst>
          </p:cNvPr>
          <p:cNvSpPr txBox="1"/>
          <p:nvPr/>
        </p:nvSpPr>
        <p:spPr>
          <a:xfrm>
            <a:off x="9789218" y="1923487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Способ №</a:t>
            </a:r>
            <a:r>
              <a:rPr lang="en-US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2</a:t>
            </a:r>
            <a:endParaRPr lang="ru-RU" sz="200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3A323FF-1BBA-10E5-FF1C-1F30857E4E5F}"/>
              </a:ext>
            </a:extLst>
          </p:cNvPr>
          <p:cNvCxnSpPr>
            <a:cxnSpLocks/>
          </p:cNvCxnSpPr>
          <p:nvPr/>
        </p:nvCxnSpPr>
        <p:spPr>
          <a:xfrm>
            <a:off x="3429000" y="3601263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B6ECE6-5911-5F22-6583-EB969FD40C4E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24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17F44C-5395-41C6-BB40-A504737809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4223" y="4283075"/>
            <a:ext cx="4124337" cy="2498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661161-29CC-78C4-3CAC-A99AB991F1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3824" y="4935147"/>
            <a:ext cx="2937373" cy="15059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FEA1F44-8523-4D0C-59D4-13996419E00E}"/>
              </a:ext>
            </a:extLst>
          </p:cNvPr>
          <p:cNvSpPr/>
          <p:nvPr/>
        </p:nvSpPr>
        <p:spPr>
          <a:xfrm>
            <a:off x="4046197" y="5147905"/>
            <a:ext cx="795768" cy="38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DC6C53-395E-F8CA-00B1-3A251687F231}"/>
              </a:ext>
            </a:extLst>
          </p:cNvPr>
          <p:cNvSpPr txBox="1"/>
          <p:nvPr/>
        </p:nvSpPr>
        <p:spPr>
          <a:xfrm>
            <a:off x="3886653" y="3757614"/>
            <a:ext cx="336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Где искать готовую формулу?</a:t>
            </a:r>
          </a:p>
        </p:txBody>
      </p:sp>
      <p:sp>
        <p:nvSpPr>
          <p:cNvPr id="23" name="Полилиния 22">
            <a:extLst>
              <a:ext uri="{FF2B5EF4-FFF2-40B4-BE49-F238E27FC236}">
                <a16:creationId xmlns:a16="http://schemas.microsoft.com/office/drawing/2014/main" id="{4C573E2F-AD27-CCE2-70FE-B3DEC959EE8C}"/>
              </a:ext>
            </a:extLst>
          </p:cNvPr>
          <p:cNvSpPr/>
          <p:nvPr/>
        </p:nvSpPr>
        <p:spPr>
          <a:xfrm>
            <a:off x="4850674" y="4920343"/>
            <a:ext cx="217715" cy="1567543"/>
          </a:xfrm>
          <a:custGeom>
            <a:avLst/>
            <a:gdLst>
              <a:gd name="connsiteX0" fmla="*/ 0 w 217715"/>
              <a:gd name="connsiteY0" fmla="*/ 217714 h 1567543"/>
              <a:gd name="connsiteX1" fmla="*/ 217715 w 217715"/>
              <a:gd name="connsiteY1" fmla="*/ 0 h 1567543"/>
              <a:gd name="connsiteX2" fmla="*/ 217715 w 217715"/>
              <a:gd name="connsiteY2" fmla="*/ 1567543 h 1567543"/>
              <a:gd name="connsiteX3" fmla="*/ 8709 w 217715"/>
              <a:gd name="connsiteY3" fmla="*/ 609600 h 1567543"/>
              <a:gd name="connsiteX4" fmla="*/ 0 w 217715"/>
              <a:gd name="connsiteY4" fmla="*/ 217714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5" h="1567543">
                <a:moveTo>
                  <a:pt x="0" y="217714"/>
                </a:moveTo>
                <a:lnTo>
                  <a:pt x="217715" y="0"/>
                </a:lnTo>
                <a:lnTo>
                  <a:pt x="217715" y="1567543"/>
                </a:lnTo>
                <a:lnTo>
                  <a:pt x="8709" y="609600"/>
                </a:lnTo>
                <a:lnTo>
                  <a:pt x="0" y="217714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03B0AB-C9A8-D444-A7D9-64507CDE1739}"/>
                  </a:ext>
                </a:extLst>
              </p:cNvPr>
              <p:cNvSpPr txBox="1"/>
              <p:nvPr/>
            </p:nvSpPr>
            <p:spPr>
              <a:xfrm>
                <a:off x="8571123" y="4157724"/>
                <a:ext cx="2390660" cy="866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03B0AB-C9A8-D444-A7D9-64507CDE1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123" y="4157724"/>
                <a:ext cx="2390660" cy="866969"/>
              </a:xfrm>
              <a:prstGeom prst="rect">
                <a:avLst/>
              </a:prstGeom>
              <a:blipFill>
                <a:blip r:embed="rId1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809C31-CA2A-10A5-A47A-68FBC11A8162}"/>
                  </a:ext>
                </a:extLst>
              </p:cNvPr>
              <p:cNvSpPr txBox="1"/>
              <p:nvPr/>
            </p:nvSpPr>
            <p:spPr>
              <a:xfrm>
                <a:off x="8527108" y="5088604"/>
                <a:ext cx="2390660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809C31-CA2A-10A5-A47A-68FBC11A8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108" y="5088604"/>
                <a:ext cx="2390660" cy="722442"/>
              </a:xfrm>
              <a:prstGeom prst="rect">
                <a:avLst/>
              </a:prstGeom>
              <a:blipFill>
                <a:blip r:embed="rId1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1A6212-A68E-2B6D-DCE5-1F16E07F2E15}"/>
                  </a:ext>
                </a:extLst>
              </p:cNvPr>
              <p:cNvSpPr txBox="1"/>
              <p:nvPr/>
            </p:nvSpPr>
            <p:spPr>
              <a:xfrm>
                <a:off x="8527108" y="5874468"/>
                <a:ext cx="2390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1A6212-A68E-2B6D-DCE5-1F16E07F2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108" y="5874468"/>
                <a:ext cx="239066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4" descr="Image 6 of 24">
            <a:extLst>
              <a:ext uri="{FF2B5EF4-FFF2-40B4-BE49-F238E27FC236}">
                <a16:creationId xmlns:a16="http://schemas.microsoft.com/office/drawing/2014/main" id="{C82E2DA6-EE47-EFBA-59BD-EFADA37E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71" y="3201840"/>
            <a:ext cx="1081235" cy="10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22" grpId="0"/>
      <p:bldP spid="23" grpId="0" animBg="1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8692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№15. Треугольники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текст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F2D8F76-1F76-D473-C424-57C77B9A5C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180" t="13181" r="7515" b="9935"/>
          <a:stretch/>
        </p:blipFill>
        <p:spPr>
          <a:xfrm>
            <a:off x="1820866" y="1053253"/>
            <a:ext cx="7828466" cy="53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6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794C62A-160B-BA0B-0584-7B604CD78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3" y="2860676"/>
            <a:ext cx="1828503" cy="19464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№3. Высота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2)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Сторона равностороннего треугольника равна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высоту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64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794C62A-160B-BA0B-0584-7B604CD78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3" y="2860676"/>
            <a:ext cx="1828503" cy="19464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№3. Высота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3) Высота равностороннего треугольника равна 11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сторону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39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794C62A-160B-BA0B-0584-7B604CD78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3" y="2860676"/>
            <a:ext cx="1828503" cy="19464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№3. Высота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Сторона равностороннего треугольника равна 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высоту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83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794C62A-160B-BA0B-0584-7B604CD78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3" y="2860676"/>
            <a:ext cx="1828503" cy="19464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№3. Высота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5)</a:t>
                </a: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Сторона равностороннего треугольника равна 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высоту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914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794C62A-160B-BA0B-0584-7B604CD78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3" y="2860676"/>
            <a:ext cx="1828503" cy="19464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№3. Высота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6)</a:t>
                </a: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Сторона равностороннего треугольника равна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высоту этого треугольника.</a:t>
                </a:r>
                <a:endParaRPr lang="ru-RU" sz="2000" dirty="0"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024832"/>
              </a:xfrm>
              <a:prstGeom prst="rect">
                <a:avLst/>
              </a:prstGeom>
              <a:blipFill>
                <a:blip r:embed="rId6"/>
                <a:stretch>
                  <a:fillRect t="-3704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" y="4362408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84971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78" y="4362408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06" y="4593240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381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Franklin Gothic Book" panose="020B0503020102020204" pitchFamily="34" charset="0"/>
              </a:rPr>
              <a:t>Катеты прямоугольного треугольника равны 8 и 15. Найдите гипотенузу этого треугольника. </a:t>
            </a:r>
            <a:endParaRPr lang="ru-RU" sz="2800" dirty="0"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514060" y="3046450"/>
                <a:ext cx="76521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прямоугольный,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=8,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60" y="3046450"/>
                <a:ext cx="7652176" cy="830997"/>
              </a:xfrm>
              <a:prstGeom prst="rect">
                <a:avLst/>
              </a:prstGeom>
              <a:blipFill>
                <a:blip r:embed="rId6"/>
                <a:stretch>
                  <a:fillRect l="-166"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514060" y="3912264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/>
              <p:nvPr/>
            </p:nvSpPr>
            <p:spPr>
              <a:xfrm>
                <a:off x="7557758" y="4123013"/>
                <a:ext cx="47885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теореме Пифагора для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" sz="240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b="0" dirty="0">
                    <a:latin typeface="Franklin Gothic Medium" panose="020B06030201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=289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.</a:t>
                </a:r>
                <a:endParaRPr lang="ru-RU" sz="2400" b="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758" y="4123013"/>
                <a:ext cx="4788568" cy="1569660"/>
              </a:xfrm>
              <a:prstGeom prst="rect">
                <a:avLst/>
              </a:prstGeom>
              <a:blipFill>
                <a:blip r:embed="rId10"/>
                <a:stretch>
                  <a:fillRect l="-2116" t="-320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9293E29-1F62-C71D-142A-0F97F7CEA2F6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17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F7A12F-6947-93B9-026E-12A0B1A152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4137" y="4281932"/>
            <a:ext cx="4124337" cy="2498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B6ADE8-96AE-C243-5CA6-02E37AD663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2368" y="4633330"/>
            <a:ext cx="2446403" cy="203496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90A8F55-1A21-0D2E-091F-B9CFADF17270}"/>
              </a:ext>
            </a:extLst>
          </p:cNvPr>
          <p:cNvSpPr/>
          <p:nvPr/>
        </p:nvSpPr>
        <p:spPr>
          <a:xfrm>
            <a:off x="5577491" y="5360276"/>
            <a:ext cx="888596" cy="6085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88D1EED8-5304-1BBD-F3AC-7206E629F4CA}"/>
              </a:ext>
            </a:extLst>
          </p:cNvPr>
          <p:cNvSpPr/>
          <p:nvPr/>
        </p:nvSpPr>
        <p:spPr>
          <a:xfrm>
            <a:off x="5274645" y="4610501"/>
            <a:ext cx="299342" cy="2088682"/>
          </a:xfrm>
          <a:custGeom>
            <a:avLst/>
            <a:gdLst>
              <a:gd name="connsiteX0" fmla="*/ 0 w 327259"/>
              <a:gd name="connsiteY0" fmla="*/ 0 h 2088682"/>
              <a:gd name="connsiteX1" fmla="*/ 327259 w 327259"/>
              <a:gd name="connsiteY1" fmla="*/ 750771 h 2088682"/>
              <a:gd name="connsiteX2" fmla="*/ 327259 w 327259"/>
              <a:gd name="connsiteY2" fmla="*/ 1366787 h 2088682"/>
              <a:gd name="connsiteX3" fmla="*/ 0 w 327259"/>
              <a:gd name="connsiteY3" fmla="*/ 2088682 h 2088682"/>
              <a:gd name="connsiteX4" fmla="*/ 0 w 327259"/>
              <a:gd name="connsiteY4" fmla="*/ 0 h 208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59" h="2088682">
                <a:moveTo>
                  <a:pt x="0" y="0"/>
                </a:moveTo>
                <a:lnTo>
                  <a:pt x="327259" y="750771"/>
                </a:lnTo>
                <a:lnTo>
                  <a:pt x="327259" y="1366787"/>
                </a:lnTo>
                <a:lnTo>
                  <a:pt x="0" y="2088682"/>
                </a:lnTo>
                <a:cubicBezTo>
                  <a:pt x="3208" y="1398872"/>
                  <a:pt x="6417" y="70906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uild="p"/>
      <p:bldP spid="10" grpId="0"/>
      <p:bldP spid="22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прямоугольном треугольнике катет и гипотенуза равны 40 и 41 соответственно. Найдите другой катет этого треугольника.</a:t>
            </a:r>
            <a:r>
              <a:rPr lang="ru-RU" sz="2800" dirty="0">
                <a:latin typeface="Franklin Gothic Book" panose="020B0503020102020204" pitchFamily="34" charset="0"/>
              </a:rPr>
              <a:t> </a:t>
            </a:r>
            <a:endParaRPr lang="ru-RU" sz="2800" dirty="0"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09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545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3)</a:t>
            </a:r>
            <a:r>
              <a:rPr lang="ru-RU" sz="28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острых углов прямоугольного треугольника равен 21°. Найдите его другой острый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Franklin Gothic Book" panose="020B05030201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514060" y="3046450"/>
                <a:ext cx="76521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прямоугольный,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60" y="3046450"/>
                <a:ext cx="7652176" cy="830997"/>
              </a:xfrm>
              <a:prstGeom prst="rect">
                <a:avLst/>
              </a:prstGeom>
              <a:blipFill>
                <a:blip r:embed="rId6"/>
                <a:stretch>
                  <a:fillRect l="-166"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514060" y="3912264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/>
              <p:nvPr/>
            </p:nvSpPr>
            <p:spPr>
              <a:xfrm>
                <a:off x="3514060" y="4121581"/>
                <a:ext cx="777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c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войству прямоугольного треугольника: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21+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=90,</m:t>
                    </m:r>
                  </m:oMath>
                </a14:m>
                <a:r>
                  <a:rPr lang="ru-RU" sz="2400" b="0" dirty="0">
                    <a:latin typeface="Franklin Gothic Medium" panose="020B06030201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=69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.</a:t>
                </a:r>
                <a:endParaRPr lang="ru-RU" sz="2400" b="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60" y="4121581"/>
                <a:ext cx="7772400" cy="1569660"/>
              </a:xfrm>
              <a:prstGeom prst="rect">
                <a:avLst/>
              </a:prstGeom>
              <a:blipFill>
                <a:blip r:embed="rId10"/>
                <a:stretch>
                  <a:fillRect l="-1142" t="-320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9293E29-1F62-C71D-142A-0F97F7CEA2F6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69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9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uild="p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прямоугольном треугольнике катет и гипотенуза равны 40 и 50 соответственно. Найдите другой катет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202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Катеты прямоугольного треугольника равны 60 и 80. Найдите гипотенузу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25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8692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№15. Треугольники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текст, снимок экрана, программное обеспечени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50625DFB-090B-E936-6007-5A22E40A97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865" t="11556" r="9566" b="10626"/>
          <a:stretch/>
        </p:blipFill>
        <p:spPr>
          <a:xfrm>
            <a:off x="2055915" y="1164063"/>
            <a:ext cx="7389628" cy="52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3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прямоугольном треугольнике катет и гипотенуза равны 16 и 20 соответственно. Найдите другой катет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80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острых углов прямоугольного треугольника равен 43°. Найдите его другой острый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683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острых углов прямоугольного треугольника равен 63°. Найдите его другой острый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971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катета прямоугольного треугольника равны 13 и 4. Найдите площадь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/>
              <p:nvPr/>
            </p:nvSpPr>
            <p:spPr>
              <a:xfrm>
                <a:off x="3891372" y="4062373"/>
                <a:ext cx="6093875" cy="1522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формуле площади прямоугольного треугольника: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∙13∙4=26.</m:t>
                      </m:r>
                    </m:oMath>
                  </m:oMathPara>
                </a14:m>
                <a:endParaRPr lang="en-US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2" y="4062373"/>
                <a:ext cx="6093875" cy="1522468"/>
              </a:xfrm>
              <a:prstGeom prst="rect">
                <a:avLst/>
              </a:prstGeom>
              <a:blipFill>
                <a:blip r:embed="rId9"/>
                <a:stretch>
                  <a:fillRect l="-1455" t="-3306" b="-2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26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3514060" y="3046450"/>
                <a:ext cx="76521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прямоугольный,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60" y="3046450"/>
                <a:ext cx="7652176" cy="830997"/>
              </a:xfrm>
              <a:prstGeom prst="rect">
                <a:avLst/>
              </a:prstGeom>
              <a:blipFill>
                <a:blip r:embed="rId10"/>
                <a:stretch>
                  <a:fillRect l="-166" t="-6061"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>
            <a:off x="3514060" y="3912264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65BAC-EDD2-DC1D-6434-DD332D395EA4}"/>
              </a:ext>
            </a:extLst>
          </p:cNvPr>
          <p:cNvSpPr/>
          <p:nvPr/>
        </p:nvSpPr>
        <p:spPr>
          <a:xfrm>
            <a:off x="447304" y="4874475"/>
            <a:ext cx="2881112" cy="15505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72174E-FED1-C45E-9DEA-1155F645C494}"/>
                  </a:ext>
                </a:extLst>
              </p:cNvPr>
              <p:cNvSpPr txBox="1"/>
              <p:nvPr/>
            </p:nvSpPr>
            <p:spPr>
              <a:xfrm>
                <a:off x="1040826" y="4851676"/>
                <a:ext cx="160969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72174E-FED1-C45E-9DEA-1155F645C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26" y="4851676"/>
                <a:ext cx="1609697" cy="783804"/>
              </a:xfrm>
              <a:prstGeom prst="rect">
                <a:avLst/>
              </a:prstGeom>
              <a:blipFill>
                <a:blip r:embed="rId1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6986F81-0A7C-C925-6C02-327C655FF6D1}"/>
              </a:ext>
            </a:extLst>
          </p:cNvPr>
          <p:cNvSpPr txBox="1"/>
          <p:nvPr/>
        </p:nvSpPr>
        <p:spPr>
          <a:xfrm>
            <a:off x="394804" y="5594015"/>
            <a:ext cx="2986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Площадь прямоугольного треугольника равна половине произведения катетов</a:t>
            </a:r>
          </a:p>
        </p:txBody>
      </p:sp>
    </p:spTree>
    <p:extLst>
      <p:ext uri="{BB962C8B-B14F-4D97-AF65-F5344CB8AC3E}">
        <p14:creationId xmlns:p14="http://schemas.microsoft.com/office/powerpoint/2010/main" val="30240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5" grpId="0"/>
      <p:bldP spid="13" grpId="0" animBg="1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катета прямоугольного треугольника равны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Найдите площадь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691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острых углов прямоугольного треугольника равен 23°. Найдите его другой острый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50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катета прямоугольного треугольника равны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Найдите площадь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421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катета прямоугольного треугольника равны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Найдите площадь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291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прямоугольном треугольнике катет и гипотенуза равны 5 и 13 соответственно. Найдите другой катет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718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катета прямоугольного треугольника равны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Найдите площадь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74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№1. Медиана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1. Медиана равностороннего треугольника равна 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сторону этого треугольника.</a:t>
                </a:r>
                <a:r>
                  <a:rPr lang="ru-RU" sz="2800" dirty="0">
                    <a:effectLst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blipFill>
                <a:blip r:embed="rId5"/>
                <a:stretch>
                  <a:fillRect t="-3797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07BC6AD-235A-C48C-4235-212E78E5D7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7" b="9598"/>
          <a:stretch/>
        </p:blipFill>
        <p:spPr>
          <a:xfrm>
            <a:off x="852120" y="2735449"/>
            <a:ext cx="2113024" cy="2074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429000" y="2735449"/>
                <a:ext cx="7162800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равносторонний,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𝐵𝑀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-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медиана.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35449"/>
                <a:ext cx="7162800" cy="865814"/>
              </a:xfrm>
              <a:prstGeom prst="rect">
                <a:avLst/>
              </a:prstGeom>
              <a:blipFill>
                <a:blip r:embed="rId7"/>
                <a:stretch>
                  <a:fillRect l="-354" t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429000" y="3601263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BC1C2-5626-C6EC-99B2-EA3211B2520A}"/>
                  </a:ext>
                </a:extLst>
              </p:cNvPr>
              <p:cNvSpPr txBox="1"/>
              <p:nvPr/>
            </p:nvSpPr>
            <p:spPr>
              <a:xfrm>
                <a:off x="3429000" y="3810580"/>
                <a:ext cx="7772400" cy="282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–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медиана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ru-R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–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медиана, биссектриса, высота</a:t>
                </a:r>
              </a:p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прямоугольный.</a:t>
                </a:r>
              </a:p>
              <a:p>
                <a:r>
                  <a:rPr lang="ru-RU" sz="2400" dirty="0">
                    <a:latin typeface="Franklin Gothic Medium" panose="020B0603020102020204" pitchFamily="34" charset="0"/>
                  </a:rPr>
                  <a:t>Пусть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тогда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.</a:t>
                </a:r>
              </a:p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теореме Пифагора для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" sz="240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+243=4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b="0" dirty="0">
                    <a:latin typeface="Franklin Gothic Medium" panose="020B06030201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=81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.</a:t>
                </a:r>
                <a:endParaRPr lang="ru-RU" sz="2400" b="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BC1C2-5626-C6EC-99B2-EA3211B25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10580"/>
                <a:ext cx="7772400" cy="2829877"/>
              </a:xfrm>
              <a:prstGeom prst="rect">
                <a:avLst/>
              </a:prstGeom>
              <a:blipFill>
                <a:blip r:embed="rId8"/>
                <a:stretch>
                  <a:fillRect l="-1305" b="-4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88264" y="435798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64" y="4357981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747164" y="25332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164" y="2533208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58770" y="459324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70" y="4593241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75E56A7-06D9-DBB2-3A38-1D16B7FAA748}"/>
              </a:ext>
            </a:extLst>
          </p:cNvPr>
          <p:cNvSpPr txBox="1"/>
          <p:nvPr/>
        </p:nvSpPr>
        <p:spPr>
          <a:xfrm>
            <a:off x="9789218" y="1923487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Способ №1</a:t>
            </a:r>
          </a:p>
        </p:txBody>
      </p:sp>
    </p:spTree>
    <p:extLst>
      <p:ext uri="{BB962C8B-B14F-4D97-AF65-F5344CB8AC3E}">
        <p14:creationId xmlns:p14="http://schemas.microsoft.com/office/powerpoint/2010/main" val="5634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build="p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Катеты прямоугольного треугольника равны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и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 Найдите гипотенузу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623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острых углов прямоугольного треугольника равен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его другой острый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218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острых углов прямоугольного треугольника равен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3°. Найдите его другой острый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413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прямоугольном треугольнике катет и гипотенуза равны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соответственно. Найдите другой катет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018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острых углов прямоугольного треугольника равен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его другой острый угол.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57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153D614F-CD7B-69C9-4E16-F0BC9688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0" y="3187830"/>
            <a:ext cx="2107680" cy="148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№4. Прямоугольный треугольник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прямоугольном треугольнике катет и гипотенуза равны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соответственно. Найдите другой катет этого треугольника.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09" y="4062373"/>
                <a:ext cx="6223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45" y="2985491"/>
                <a:ext cx="6223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/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63649-709B-2BCF-1E08-1D65FFD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02" y="4062373"/>
                <a:ext cx="6223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839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101338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 (найти функцию)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=16,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=40.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514060" y="3046450"/>
                <a:ext cx="76521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прямоугольный,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=16,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60" y="3046450"/>
                <a:ext cx="7652176" cy="830997"/>
              </a:xfrm>
              <a:prstGeom prst="rect">
                <a:avLst/>
              </a:prstGeom>
              <a:blipFill>
                <a:blip r:embed="rId6"/>
                <a:stretch>
                  <a:fillRect l="-166"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514060" y="3912264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/>
              <p:nvPr/>
            </p:nvSpPr>
            <p:spPr>
              <a:xfrm>
                <a:off x="7557758" y="4123013"/>
                <a:ext cx="4328833" cy="188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определению синуса для угла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dirty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dirty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b="0" dirty="0">
                    <a:latin typeface="Franklin Gothic Medium" panose="020B06030201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dirty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dirty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=0,4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.</a:t>
                </a:r>
                <a:endParaRPr lang="ru-RU" sz="2400" b="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758" y="4123013"/>
                <a:ext cx="4328833" cy="1880258"/>
              </a:xfrm>
              <a:prstGeom prst="rect">
                <a:avLst/>
              </a:prstGeom>
              <a:blipFill>
                <a:blip r:embed="rId7"/>
                <a:stretch>
                  <a:fillRect l="-2339" t="-2685" b="-2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9293E29-1F62-C71D-142A-0F97F7CEA2F6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0,4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F7A12F-6947-93B9-026E-12A0B1A15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5844" y="4281932"/>
            <a:ext cx="4124337" cy="2498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90A8F55-1A21-0D2E-091F-B9CFADF17270}"/>
              </a:ext>
            </a:extLst>
          </p:cNvPr>
          <p:cNvSpPr/>
          <p:nvPr/>
        </p:nvSpPr>
        <p:spPr>
          <a:xfrm>
            <a:off x="5591277" y="5360276"/>
            <a:ext cx="900810" cy="4990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50703E2B-311B-72DC-F2B1-20A6A6715BB1}"/>
              </a:ext>
            </a:extLst>
          </p:cNvPr>
          <p:cNvSpPr/>
          <p:nvPr/>
        </p:nvSpPr>
        <p:spPr>
          <a:xfrm>
            <a:off x="5312664" y="4709160"/>
            <a:ext cx="274320" cy="1837944"/>
          </a:xfrm>
          <a:custGeom>
            <a:avLst/>
            <a:gdLst>
              <a:gd name="connsiteX0" fmla="*/ 9144 w 274320"/>
              <a:gd name="connsiteY0" fmla="*/ 0 h 1837944"/>
              <a:gd name="connsiteX1" fmla="*/ 274320 w 274320"/>
              <a:gd name="connsiteY1" fmla="*/ 649224 h 1837944"/>
              <a:gd name="connsiteX2" fmla="*/ 274320 w 274320"/>
              <a:gd name="connsiteY2" fmla="*/ 1161288 h 1837944"/>
              <a:gd name="connsiteX3" fmla="*/ 0 w 274320"/>
              <a:gd name="connsiteY3" fmla="*/ 1837944 h 1837944"/>
              <a:gd name="connsiteX4" fmla="*/ 9144 w 274320"/>
              <a:gd name="connsiteY4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1837944">
                <a:moveTo>
                  <a:pt x="9144" y="0"/>
                </a:moveTo>
                <a:lnTo>
                  <a:pt x="274320" y="649224"/>
                </a:lnTo>
                <a:lnTo>
                  <a:pt x="274320" y="1161288"/>
                </a:lnTo>
                <a:lnTo>
                  <a:pt x="0" y="1837944"/>
                </a:lnTo>
                <a:lnTo>
                  <a:pt x="9144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48702-FE4A-3CB0-9EE4-02E4F18F0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1302" y="4726737"/>
            <a:ext cx="2706567" cy="179892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uild="p"/>
      <p:bldP spid="10" grpId="0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=6,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0.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3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=6,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0.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5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11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0.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3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№1. Медиана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1. Медиана равностороннего треугольника равна 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сторону этого треугольника.</a:t>
                </a:r>
                <a:r>
                  <a:rPr lang="ru-RU" sz="2800" dirty="0">
                    <a:effectLst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blipFill>
                <a:blip r:embed="rId5"/>
                <a:stretch>
                  <a:fillRect t="-3797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07BC6AD-235A-C48C-4235-212E78E5D7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7" b="9598"/>
          <a:stretch/>
        </p:blipFill>
        <p:spPr>
          <a:xfrm>
            <a:off x="852120" y="2735449"/>
            <a:ext cx="2113024" cy="2074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429000" y="2735449"/>
                <a:ext cx="7162800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равносторонний,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𝐵𝑀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-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медиана.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35449"/>
                <a:ext cx="7162800" cy="865814"/>
              </a:xfrm>
              <a:prstGeom prst="rect">
                <a:avLst/>
              </a:prstGeom>
              <a:blipFill>
                <a:blip r:embed="rId7"/>
                <a:stretch>
                  <a:fillRect l="-354" t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429000" y="3601263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/>
              <p:nvPr/>
            </p:nvSpPr>
            <p:spPr>
              <a:xfrm>
                <a:off x="388264" y="435798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129A3F-46E2-48E6-E76E-FD78C00E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64" y="4357981"/>
                <a:ext cx="6223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1747164" y="2533208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164" y="2533208"/>
                <a:ext cx="6223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/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4E51C-A267-7890-934E-18C60DDA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94" y="4366545"/>
                <a:ext cx="6223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/>
              <p:nvPr/>
            </p:nvSpPr>
            <p:spPr>
              <a:xfrm>
                <a:off x="1558770" y="4593241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24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F4D02-DD59-F49E-F2C2-A94A18FF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70" y="4593241"/>
                <a:ext cx="6223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F83691-A641-BC0A-021F-9A6883C42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4223" y="4283075"/>
            <a:ext cx="4124337" cy="2498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76CA1B-D902-AF0D-5F92-82DB55F8E9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3824" y="4935147"/>
            <a:ext cx="2937373" cy="15059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96F2F6-6118-95EA-EDF8-FD4F65718879}"/>
              </a:ext>
            </a:extLst>
          </p:cNvPr>
          <p:cNvSpPr/>
          <p:nvPr/>
        </p:nvSpPr>
        <p:spPr>
          <a:xfrm>
            <a:off x="4046197" y="5147905"/>
            <a:ext cx="795768" cy="38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Image 6 of 24">
            <a:extLst>
              <a:ext uri="{FF2B5EF4-FFF2-40B4-BE49-F238E27FC236}">
                <a16:creationId xmlns:a16="http://schemas.microsoft.com/office/drawing/2014/main" id="{FC6B3E54-1A8B-FA77-E1FF-4239F5D1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71" y="3201840"/>
            <a:ext cx="1081235" cy="10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4141CA-15D7-79CA-76E9-FA7BB3C0DEFA}"/>
              </a:ext>
            </a:extLst>
          </p:cNvPr>
          <p:cNvSpPr txBox="1"/>
          <p:nvPr/>
        </p:nvSpPr>
        <p:spPr>
          <a:xfrm>
            <a:off x="9789218" y="1923487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Способ №2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92795F-CCF2-14A1-7317-257B6D596598}"/>
              </a:ext>
            </a:extLst>
          </p:cNvPr>
          <p:cNvSpPr txBox="1"/>
          <p:nvPr/>
        </p:nvSpPr>
        <p:spPr>
          <a:xfrm>
            <a:off x="3886653" y="3757614"/>
            <a:ext cx="336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Где искать готовую формулу?</a:t>
            </a: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682BFF91-7F0C-755E-E02C-021D6B0F253D}"/>
              </a:ext>
            </a:extLst>
          </p:cNvPr>
          <p:cNvSpPr/>
          <p:nvPr/>
        </p:nvSpPr>
        <p:spPr>
          <a:xfrm>
            <a:off x="4850674" y="4920343"/>
            <a:ext cx="217715" cy="1567543"/>
          </a:xfrm>
          <a:custGeom>
            <a:avLst/>
            <a:gdLst>
              <a:gd name="connsiteX0" fmla="*/ 0 w 217715"/>
              <a:gd name="connsiteY0" fmla="*/ 217714 h 1567543"/>
              <a:gd name="connsiteX1" fmla="*/ 217715 w 217715"/>
              <a:gd name="connsiteY1" fmla="*/ 0 h 1567543"/>
              <a:gd name="connsiteX2" fmla="*/ 217715 w 217715"/>
              <a:gd name="connsiteY2" fmla="*/ 1567543 h 1567543"/>
              <a:gd name="connsiteX3" fmla="*/ 8709 w 217715"/>
              <a:gd name="connsiteY3" fmla="*/ 609600 h 1567543"/>
              <a:gd name="connsiteX4" fmla="*/ 0 w 217715"/>
              <a:gd name="connsiteY4" fmla="*/ 217714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5" h="1567543">
                <a:moveTo>
                  <a:pt x="0" y="217714"/>
                </a:moveTo>
                <a:lnTo>
                  <a:pt x="217715" y="0"/>
                </a:lnTo>
                <a:lnTo>
                  <a:pt x="217715" y="1567543"/>
                </a:lnTo>
                <a:lnTo>
                  <a:pt x="8709" y="609600"/>
                </a:lnTo>
                <a:lnTo>
                  <a:pt x="0" y="217714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5CB8B2-2EAC-1E64-6413-A88825FC2BFE}"/>
                  </a:ext>
                </a:extLst>
              </p:cNvPr>
              <p:cNvSpPr txBox="1"/>
              <p:nvPr/>
            </p:nvSpPr>
            <p:spPr>
              <a:xfrm>
                <a:off x="8571123" y="4157724"/>
                <a:ext cx="2390660" cy="866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5CB8B2-2EAC-1E64-6413-A88825FC2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123" y="4157724"/>
                <a:ext cx="2390660" cy="866969"/>
              </a:xfrm>
              <a:prstGeom prst="rect">
                <a:avLst/>
              </a:prstGeom>
              <a:blipFill>
                <a:blip r:embed="rId1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5808BA-84BE-A9E1-081A-CD6381414F9D}"/>
                  </a:ext>
                </a:extLst>
              </p:cNvPr>
              <p:cNvSpPr txBox="1"/>
              <p:nvPr/>
            </p:nvSpPr>
            <p:spPr>
              <a:xfrm>
                <a:off x="8527108" y="5088604"/>
                <a:ext cx="2390660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5808BA-84BE-A9E1-081A-CD6381414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108" y="5088604"/>
                <a:ext cx="2390660" cy="722442"/>
              </a:xfrm>
              <a:prstGeom prst="rect">
                <a:avLst/>
              </a:prstGeom>
              <a:blipFill>
                <a:blip r:embed="rId1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A6677F-030B-ABDF-5C33-D8D0E66B67FE}"/>
                  </a:ext>
                </a:extLst>
              </p:cNvPr>
              <p:cNvSpPr txBox="1"/>
              <p:nvPr/>
            </p:nvSpPr>
            <p:spPr>
              <a:xfrm>
                <a:off x="8527108" y="5874468"/>
                <a:ext cx="2390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A6677F-030B-ABDF-5C33-D8D0E66B6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108" y="5874468"/>
                <a:ext cx="2390660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4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3" grpId="0"/>
      <p:bldP spid="15" grpId="0" animBg="1"/>
      <p:bldP spid="22" grpId="0"/>
      <p:bldP spid="23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5)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66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6)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13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0.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0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7)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25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3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8)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=6,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14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9)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35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27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Тригонометрия в прямоугольном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10)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26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40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00" y="1298819"/>
                <a:ext cx="9560654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03038B-6DDF-6432-F6AB-ADBE20815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543" y="2343896"/>
            <a:ext cx="1162811" cy="2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3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Внешний угол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угол </a:t>
            </a:r>
            <a:r>
              <a:rPr lang="ru-RU" sz="28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равен 159°. Найдите внешний угол при вершине </a:t>
            </a:r>
            <a:r>
              <a:rPr lang="ru-RU" sz="28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/>
              <p:nvPr/>
            </p:nvSpPr>
            <p:spPr>
              <a:xfrm>
                <a:off x="4576514" y="4101428"/>
                <a:ext cx="66727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ru-R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внешний угол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=180−159=21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=21°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14" y="4101428"/>
                <a:ext cx="6672733" cy="1569660"/>
              </a:xfrm>
              <a:prstGeom prst="rect">
                <a:avLst/>
              </a:prstGeom>
              <a:blipFill>
                <a:blip r:embed="rId5"/>
                <a:stretch>
                  <a:fillRect l="-190" t="-3226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21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4348716" y="3013501"/>
                <a:ext cx="4340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=159°</m:t>
                    </m:r>
                  </m:oMath>
                </a14:m>
                <a:endParaRPr lang="en-US" sz="2400" dirty="0">
                  <a:latin typeface="Franklin Gothic Medium" panose="020B06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𝐵𝐶𝐷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16" y="3013501"/>
                <a:ext cx="4340134" cy="830997"/>
              </a:xfrm>
              <a:prstGeom prst="rect">
                <a:avLst/>
              </a:prstGeom>
              <a:blipFill>
                <a:blip r:embed="rId6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>
            <a:off x="4189227" y="3933529"/>
            <a:ext cx="61884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65BAC-EDD2-DC1D-6434-DD332D395EA4}"/>
              </a:ext>
            </a:extLst>
          </p:cNvPr>
          <p:cNvSpPr/>
          <p:nvPr/>
        </p:nvSpPr>
        <p:spPr>
          <a:xfrm>
            <a:off x="126935" y="4786816"/>
            <a:ext cx="3849642" cy="16381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986F81-0A7C-C925-6C02-327C655FF6D1}"/>
              </a:ext>
            </a:extLst>
          </p:cNvPr>
          <p:cNvSpPr txBox="1"/>
          <p:nvPr/>
        </p:nvSpPr>
        <p:spPr>
          <a:xfrm>
            <a:off x="557787" y="4862662"/>
            <a:ext cx="2986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Внешний угол треугольника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3C85E8-DB96-6064-3E70-BD1BDBEBE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032" y="2317735"/>
            <a:ext cx="1927616" cy="1953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279547" y="3824025"/>
                <a:ext cx="622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28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47" y="3824025"/>
                <a:ext cx="6223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556962-1AC1-37C1-D803-388EEDC6AF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5735"/>
          <a:stretch/>
        </p:blipFill>
        <p:spPr>
          <a:xfrm>
            <a:off x="208372" y="5221796"/>
            <a:ext cx="3683000" cy="9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5" grpId="0"/>
      <p:bldP spid="13" grpId="0" animBg="1"/>
      <p:bldP spid="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Внешний угол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угол </a:t>
            </a:r>
            <a:r>
              <a:rPr lang="ru-RU" sz="28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равен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внешний угол при вершине </a:t>
            </a:r>
            <a:r>
              <a:rPr lang="ru-RU" sz="28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3C85E8-DB96-6064-3E70-BD1BDBEBE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032" y="2317735"/>
            <a:ext cx="1927616" cy="1953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279547" y="3824025"/>
                <a:ext cx="622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28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47" y="3824025"/>
                <a:ext cx="6223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944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Внешний угол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угол </a:t>
            </a:r>
            <a:r>
              <a:rPr lang="ru-RU" sz="28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равен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151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внешний угол при вершине </a:t>
            </a:r>
            <a:r>
              <a:rPr lang="ru-RU" sz="28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3C85E8-DB96-6064-3E70-BD1BDBEBE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032" y="2317735"/>
            <a:ext cx="1927616" cy="1953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279547" y="3824025"/>
                <a:ext cx="622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28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47" y="3824025"/>
                <a:ext cx="6223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62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Внешний угол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угол </a:t>
            </a:r>
            <a:r>
              <a:rPr lang="ru-RU" sz="28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равен 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внешний угол при вершине </a:t>
            </a:r>
            <a:r>
              <a:rPr lang="ru-RU" sz="28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</a:t>
            </a:r>
            <a:r>
              <a:rPr lang="ru-RU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3C85E8-DB96-6064-3E70-BD1BDBEBE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032" y="2317735"/>
            <a:ext cx="1927616" cy="1953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/>
              <p:nvPr/>
            </p:nvSpPr>
            <p:spPr>
              <a:xfrm>
                <a:off x="2279547" y="3824025"/>
                <a:ext cx="622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2800" i="1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9A77DE-BD37-F83C-78B8-54F2C22E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47" y="3824025"/>
                <a:ext cx="6223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83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№1. Медиана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Сторона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равностороннего треугольника равна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медиану этого треугольника.</a:t>
                </a:r>
                <a:r>
                  <a:rPr lang="ru-RU" sz="2800" dirty="0">
                    <a:effectLst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blipFill>
                <a:blip r:embed="rId5"/>
                <a:stretch>
                  <a:fillRect t="-3797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07BC6AD-235A-C48C-4235-212E78E5D7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7" b="9598"/>
          <a:stretch/>
        </p:blipFill>
        <p:spPr>
          <a:xfrm>
            <a:off x="852120" y="2735449"/>
            <a:ext cx="2113024" cy="20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8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Равнобедренный треугольник.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=108°.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/>
              <p:nvPr/>
            </p:nvSpPr>
            <p:spPr>
              <a:xfrm>
                <a:off x="4576514" y="4101428"/>
                <a:ext cx="6967209" cy="2830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равнобедренный</a:t>
                </a:r>
                <a:r>
                  <a:rPr lang="ru-R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=180−108=72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=36°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14" y="4101428"/>
                <a:ext cx="6967209" cy="2830647"/>
              </a:xfrm>
              <a:prstGeom prst="rect">
                <a:avLst/>
              </a:prstGeom>
              <a:blipFill>
                <a:blip r:embed="rId5"/>
                <a:stretch>
                  <a:fillRect l="-182" t="-1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36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4904842" y="3066176"/>
                <a:ext cx="5071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=108°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𝐵𝐶𝐴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42" y="3066176"/>
                <a:ext cx="5071731" cy="830997"/>
              </a:xfrm>
              <a:prstGeom prst="rect">
                <a:avLst/>
              </a:prstGeom>
              <a:blipFill>
                <a:blip r:embed="rId6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 flipV="1">
            <a:off x="4576514" y="3933529"/>
            <a:ext cx="5801157" cy="21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65BAC-EDD2-DC1D-6434-DD332D395EA4}"/>
              </a:ext>
            </a:extLst>
          </p:cNvPr>
          <p:cNvSpPr/>
          <p:nvPr/>
        </p:nvSpPr>
        <p:spPr>
          <a:xfrm>
            <a:off x="531995" y="4276414"/>
            <a:ext cx="3221632" cy="21793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986F81-0A7C-C925-6C02-327C655FF6D1}"/>
              </a:ext>
            </a:extLst>
          </p:cNvPr>
          <p:cNvSpPr txBox="1"/>
          <p:nvPr/>
        </p:nvSpPr>
        <p:spPr>
          <a:xfrm>
            <a:off x="718062" y="4276414"/>
            <a:ext cx="289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Свойство равнобедренного треугольника</a:t>
            </a:r>
          </a:p>
        </p:txBody>
      </p:sp>
      <p:pic>
        <p:nvPicPr>
          <p:cNvPr id="4" name="Рисунок 3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40B68D08-5DBD-9ADC-06E9-B45654298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" y="2010816"/>
            <a:ext cx="2745974" cy="1535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842D2E-9602-5D26-AE17-7E5A52506F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4119"/>
          <a:stretch/>
        </p:blipFill>
        <p:spPr>
          <a:xfrm>
            <a:off x="782515" y="4832725"/>
            <a:ext cx="2763346" cy="1426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C84F8C-FEB1-3383-8A4E-E3A9D7771048}"/>
              </a:ext>
            </a:extLst>
          </p:cNvPr>
          <p:cNvSpPr txBox="1"/>
          <p:nvPr/>
        </p:nvSpPr>
        <p:spPr>
          <a:xfrm>
            <a:off x="159293" y="3613575"/>
            <a:ext cx="412008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Теорема о сумме углов треугольника</a:t>
            </a:r>
          </a:p>
          <a:p>
            <a:pPr algn="ctr"/>
            <a:r>
              <a:rPr lang="ru-RU" sz="1600" b="1" dirty="0">
                <a:latin typeface="Franklin Gothic Book" panose="020B0503020102020204" pitchFamily="34" charset="0"/>
              </a:rPr>
              <a:t>Сумма углов треугольника равна 180</a:t>
            </a:r>
            <a:r>
              <a:rPr lang="ru-RU" sz="1600" dirty="0"/>
              <a:t>°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07BF54-7250-675C-FF85-3CA5D1E3AF28}"/>
                  </a:ext>
                </a:extLst>
              </p:cNvPr>
              <p:cNvSpPr txBox="1"/>
              <p:nvPr/>
            </p:nvSpPr>
            <p:spPr>
              <a:xfrm>
                <a:off x="1460349" y="6081746"/>
                <a:ext cx="13393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07BF54-7250-675C-FF85-3CA5D1E3A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49" y="6081746"/>
                <a:ext cx="13393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5" grpId="0"/>
      <p:bldP spid="13" grpId="0" animBg="1"/>
      <p:bldP spid="24" grpId="0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Равнобедренный треугольник.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40B68D08-5DBD-9ADC-06E9-B45654298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" y="2010816"/>
            <a:ext cx="2745974" cy="15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06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Равнобедренный треугольник.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146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40B68D08-5DBD-9ADC-06E9-B45654298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" y="2010816"/>
            <a:ext cx="2745974" cy="15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395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Равнобедренный треугольник.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40B68D08-5DBD-9ADC-06E9-B45654298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" y="2010816"/>
            <a:ext cx="2745974" cy="15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789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Равнобедренный треугольник.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128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40B68D08-5DBD-9ADC-06E9-B45654298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" y="2010816"/>
            <a:ext cx="2745974" cy="15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97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Равнобедренный треугольник.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148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40B68D08-5DBD-9ADC-06E9-B45654298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" y="2010816"/>
            <a:ext cx="2745974" cy="15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7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Равнобедренный треугольник.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40B68D08-5DBD-9ADC-06E9-B45654298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" y="2010816"/>
            <a:ext cx="2745974" cy="15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592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494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Равнобедренный треугольник. Теорема о сумме углов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106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40B68D08-5DBD-9ADC-06E9-B45654298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" y="2010816"/>
            <a:ext cx="2745974" cy="15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49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4745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8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Биссектриса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/>
              <p:nvPr/>
            </p:nvSpPr>
            <p:spPr>
              <a:xfrm>
                <a:off x="4442859" y="3871717"/>
                <a:ext cx="6967209" cy="227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ru-RU" sz="2400" dirty="0">
                        <a:latin typeface="Franklin Gothic Medium" panose="020B0603020102020204" pitchFamily="34" charset="0"/>
                      </a:rPr>
                      <m:t>биссектриса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=24°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59" y="3871717"/>
                <a:ext cx="6967209" cy="2277675"/>
              </a:xfrm>
              <a:prstGeom prst="rect">
                <a:avLst/>
              </a:prstGeom>
              <a:blipFill>
                <a:blip r:embed="rId5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24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4904842" y="2545841"/>
                <a:ext cx="60432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биссектриса,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=48°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𝐵𝐴𝐷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42" y="2545841"/>
                <a:ext cx="6043244" cy="830997"/>
              </a:xfrm>
              <a:prstGeom prst="rect">
                <a:avLst/>
              </a:prstGeom>
              <a:blipFill>
                <a:blip r:embed="rId6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 flipV="1">
            <a:off x="4576514" y="3413194"/>
            <a:ext cx="5801157" cy="21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dirty="0">
                <a:effectLst/>
                <a:latin typeface="Cambria Math" panose="02040503050406030204" pitchFamily="18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=48°,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— биссектриса.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5A63C794-0914-F4A7-7BDB-31145C221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1" y="2063097"/>
            <a:ext cx="1466850" cy="13430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08C06DB-1D34-3F03-4381-6B56F3B62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365" y="3785738"/>
            <a:ext cx="3358891" cy="241513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D8A3BE-1E6D-0190-6018-E684BD5CC50E}"/>
              </a:ext>
            </a:extLst>
          </p:cNvPr>
          <p:cNvSpPr txBox="1"/>
          <p:nvPr/>
        </p:nvSpPr>
        <p:spPr>
          <a:xfrm>
            <a:off x="2142810" y="4083461"/>
            <a:ext cx="1507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Биссектриса делит угол пополам!</a:t>
            </a:r>
          </a:p>
        </p:txBody>
      </p:sp>
    </p:spTree>
    <p:extLst>
      <p:ext uri="{BB962C8B-B14F-4D97-AF65-F5344CB8AC3E}">
        <p14:creationId xmlns:p14="http://schemas.microsoft.com/office/powerpoint/2010/main" val="40988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1"/>
      <p:bldP spid="15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4745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8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Биссектриса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dirty="0">
                <a:effectLst/>
                <a:latin typeface="Cambria Math" panose="02040503050406030204" pitchFamily="18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=46°,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— биссектриса.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5A63C794-0914-F4A7-7BDB-31145C22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1" y="2063097"/>
            <a:ext cx="14668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№1. Медиана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3.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Сторона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равностороннего треугольника равна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медиану этого треугольника.</a:t>
                </a:r>
                <a:r>
                  <a:rPr lang="ru-RU" sz="2800" dirty="0">
                    <a:effectLst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blipFill>
                <a:blip r:embed="rId5"/>
                <a:stretch>
                  <a:fillRect t="-3797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07BC6AD-235A-C48C-4235-212E78E5D7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7" b="9598"/>
          <a:stretch/>
        </p:blipFill>
        <p:spPr>
          <a:xfrm>
            <a:off x="852120" y="2735449"/>
            <a:ext cx="2113024" cy="20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013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4745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8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Биссектриса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dirty="0">
                <a:effectLst/>
                <a:latin typeface="Cambria Math" panose="02040503050406030204" pitchFamily="18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=62°,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— биссектриса.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5A63C794-0914-F4A7-7BDB-31145C22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1" y="2063097"/>
            <a:ext cx="14668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28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4745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8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Биссектриса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dirty="0">
                <a:effectLst/>
                <a:latin typeface="Cambria Math" panose="02040503050406030204" pitchFamily="18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=26°,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— биссектриса.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5A63C794-0914-F4A7-7BDB-31145C22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1" y="2063097"/>
            <a:ext cx="14668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8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4745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8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Биссектриса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dirty="0">
                <a:effectLst/>
                <a:latin typeface="Cambria Math" panose="02040503050406030204" pitchFamily="18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=28°,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— биссектриса.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5A63C794-0914-F4A7-7BDB-31145C22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1" y="2063097"/>
            <a:ext cx="14668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378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4745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8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Биссектриса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dirty="0">
                <a:effectLst/>
                <a:latin typeface="Cambria Math" panose="02040503050406030204" pitchFamily="18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=84°,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— биссектриса.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5A63C794-0914-F4A7-7BDB-31145C22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1" y="2063097"/>
            <a:ext cx="14668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877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4745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8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Биссектриса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dirty="0">
                <a:effectLst/>
                <a:latin typeface="Cambria Math" panose="02040503050406030204" pitchFamily="18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=28°,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— биссектриса.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5A63C794-0914-F4A7-7BDB-31145C22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1" y="2063097"/>
            <a:ext cx="14668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06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4745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8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Биссектриса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известно, что </a:t>
            </a:r>
            <a:r>
              <a:rPr lang="ru-RU" sz="2800" dirty="0">
                <a:effectLst/>
                <a:latin typeface="Cambria Math" panose="02040503050406030204" pitchFamily="18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=84°,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— биссектриса.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BAD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>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дайте в градусах.</a:t>
            </a:r>
            <a:endParaRPr lang="ru-RU" sz="2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5A63C794-0914-F4A7-7BDB-31145C22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1" y="2063097"/>
            <a:ext cx="14668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383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48.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3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3514060" y="2760888"/>
                <a:ext cx="7652176" cy="98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– прямоугольный,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=90°,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60" y="2760888"/>
                <a:ext cx="7652176" cy="981872"/>
              </a:xfrm>
              <a:prstGeom prst="rect">
                <a:avLst/>
              </a:prstGeom>
              <a:blipFill>
                <a:blip r:embed="rId6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3514060" y="3912264"/>
            <a:ext cx="70231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/>
              <p:nvPr/>
            </p:nvSpPr>
            <p:spPr>
              <a:xfrm>
                <a:off x="7557758" y="4123013"/>
                <a:ext cx="4328833" cy="2252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определению синуса для угла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dirty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dirty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b="0" dirty="0">
                    <a:latin typeface="Franklin Gothic Medium" panose="020B06030201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r>
                  <a:rPr lang="en-US" sz="2400" b="0" dirty="0">
                    <a:latin typeface="Franklin Gothic Medium" panose="020B0603020102020204" pitchFamily="34" charset="0"/>
                  </a:rPr>
                  <a:t> </a:t>
                </a:r>
                <a:endParaRPr lang="ru-RU" sz="2400" b="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EDEEE2-210F-38DF-FBD9-03709F5BC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758" y="4123013"/>
                <a:ext cx="4328833" cy="2252091"/>
              </a:xfrm>
              <a:prstGeom prst="rect">
                <a:avLst/>
              </a:prstGeom>
              <a:blipFill>
                <a:blip r:embed="rId7"/>
                <a:stretch>
                  <a:fillRect l="-2339" t="-2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9293E29-1F62-C71D-142A-0F97F7CEA2F6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28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F7A12F-6947-93B9-026E-12A0B1A15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5844" y="4281932"/>
            <a:ext cx="4124337" cy="2498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90A8F55-1A21-0D2E-091F-B9CFADF17270}"/>
              </a:ext>
            </a:extLst>
          </p:cNvPr>
          <p:cNvSpPr/>
          <p:nvPr/>
        </p:nvSpPr>
        <p:spPr>
          <a:xfrm>
            <a:off x="5591277" y="5360276"/>
            <a:ext cx="900810" cy="4990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50703E2B-311B-72DC-F2B1-20A6A6715BB1}"/>
              </a:ext>
            </a:extLst>
          </p:cNvPr>
          <p:cNvSpPr/>
          <p:nvPr/>
        </p:nvSpPr>
        <p:spPr>
          <a:xfrm>
            <a:off x="5312664" y="4709160"/>
            <a:ext cx="274320" cy="1837944"/>
          </a:xfrm>
          <a:custGeom>
            <a:avLst/>
            <a:gdLst>
              <a:gd name="connsiteX0" fmla="*/ 9144 w 274320"/>
              <a:gd name="connsiteY0" fmla="*/ 0 h 1837944"/>
              <a:gd name="connsiteX1" fmla="*/ 274320 w 274320"/>
              <a:gd name="connsiteY1" fmla="*/ 649224 h 1837944"/>
              <a:gd name="connsiteX2" fmla="*/ 274320 w 274320"/>
              <a:gd name="connsiteY2" fmla="*/ 1161288 h 1837944"/>
              <a:gd name="connsiteX3" fmla="*/ 0 w 274320"/>
              <a:gd name="connsiteY3" fmla="*/ 1837944 h 1837944"/>
              <a:gd name="connsiteX4" fmla="*/ 9144 w 274320"/>
              <a:gd name="connsiteY4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1837944">
                <a:moveTo>
                  <a:pt x="9144" y="0"/>
                </a:moveTo>
                <a:lnTo>
                  <a:pt x="274320" y="649224"/>
                </a:lnTo>
                <a:lnTo>
                  <a:pt x="274320" y="1161288"/>
                </a:lnTo>
                <a:lnTo>
                  <a:pt x="0" y="1837944"/>
                </a:lnTo>
                <a:lnTo>
                  <a:pt x="9144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48702-FE4A-3CB0-9EE4-02E4F18F0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1302" y="4726737"/>
            <a:ext cx="2706567" cy="179892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uild="p"/>
      <p:bldP spid="10" grpId="0"/>
      <p:bldP spid="2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2)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51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96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21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26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40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8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№1. Медиана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Медиана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равностороннего треугольника равна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ну этого треугольника.</a:t>
                </a:r>
                <a:r>
                  <a:rPr lang="ru-RU" sz="2800" dirty="0">
                    <a:effectLst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blipFill>
                <a:blip r:embed="rId5"/>
                <a:stretch>
                  <a:fillRect t="-3797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07BC6AD-235A-C48C-4235-212E78E5D7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7" b="9598"/>
          <a:stretch/>
        </p:blipFill>
        <p:spPr>
          <a:xfrm>
            <a:off x="852120" y="2735449"/>
            <a:ext cx="2113024" cy="20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859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5)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18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91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6)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55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037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1135699" y="1298819"/>
            <a:ext cx="9920601" cy="520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7)</a:t>
            </a:r>
            <a:endParaRPr lang="ru-RU" sz="2800" dirty="0">
              <a:latin typeface="Franklin Gothic Book" panose="020B0503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30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8)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80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3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66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9)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BC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36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17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10)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BC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30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88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11)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BC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10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218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12)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BC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35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356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13)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BC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20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АС.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823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14)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18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r="-128" b="-13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8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№1. Медиана равностороннего треугольника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Сторона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равностороннего треугольника равна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медиану этого треугольника.</a:t>
                </a:r>
                <a:r>
                  <a:rPr lang="ru-RU" sz="2800" dirty="0">
                    <a:effectLst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94631"/>
              </a:xfrm>
              <a:prstGeom prst="rect">
                <a:avLst/>
              </a:prstGeom>
              <a:blipFill>
                <a:blip r:embed="rId5"/>
                <a:stretch>
                  <a:fillRect t="-3797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07BC6AD-235A-C48C-4235-212E78E5D7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7" b="9598"/>
          <a:stretch/>
        </p:blipFill>
        <p:spPr>
          <a:xfrm>
            <a:off x="852120" y="2735449"/>
            <a:ext cx="2113024" cy="20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125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15)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10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С.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r="-128"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61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92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№9. Тригонометрия в прямоугольном треугольнике (найти сторону)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cs typeface="Times New Roman" panose="02020603050405020304" pitchFamily="18" charset="0"/>
                  </a:rPr>
                  <a:t>16) 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В треугольнике АВС угол С равен 90˚,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Franklin Gothic Book" panose="020B0503020102020204" pitchFamily="34" charset="0"/>
                  </a:rPr>
                  <a:t>AB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 =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60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. Найдите 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B</a:t>
                </a:r>
                <a:r>
                  <a:rPr lang="ru-RU" sz="2800" dirty="0">
                    <a:latin typeface="Franklin Gothic Book" panose="020B0503020102020204" pitchFamily="34" charset="0"/>
                  </a:rPr>
                  <a:t>С.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182183"/>
              </a:xfrm>
              <a:prstGeom prst="rect">
                <a:avLst/>
              </a:prstGeom>
              <a:blipFill>
                <a:blip r:embed="rId5"/>
                <a:stretch>
                  <a:fillRect r="-895" b="-1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0679F-7639-C6DE-E8E5-BB9E83ED7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019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63721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10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Высота в остроугольном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/>
              <p:nvPr/>
            </p:nvSpPr>
            <p:spPr>
              <a:xfrm>
                <a:off x="4442859" y="3871717"/>
                <a:ext cx="69672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𝐵𝐻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ru-RU" sz="2400" dirty="0">
                        <a:latin typeface="Franklin Gothic Medium" panose="020B0603020102020204" pitchFamily="34" charset="0"/>
                      </a:rPr>
                      <m:t>высота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𝐵𝐻𝐴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 –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прямоугольный.</a:t>
                </a:r>
                <a:endParaRPr lang="en-US" sz="2400" dirty="0">
                  <a:latin typeface="Franklin Gothic Medium" panose="020B0603020102020204" pitchFamily="34" charset="0"/>
                </a:endParaRPr>
              </a:p>
              <a:p>
                <a:r>
                  <a:rPr lang="ru-RU" sz="2400" dirty="0">
                    <a:latin typeface="Franklin Gothic Medium" panose="020B0603020102020204" pitchFamily="34" charset="0"/>
                  </a:rPr>
                  <a:t>По 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c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войству прямоугольного треугольника: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=90°,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69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=21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Franklin Gothic Medium" panose="020B0603020102020204" pitchFamily="34" charset="0"/>
                  </a:rPr>
                  <a:t>.</a:t>
                </a:r>
                <a:endParaRPr lang="ru-RU" sz="2400" dirty="0">
                  <a:latin typeface="Franklin Gothic Medium" panose="020B0603020102020204" pitchFamily="34" charset="0"/>
                </a:endParaRPr>
              </a:p>
              <a:p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40AFB3-CDCF-E252-E863-980CA35E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59" y="3871717"/>
                <a:ext cx="6967209" cy="2308324"/>
              </a:xfrm>
              <a:prstGeom prst="rect">
                <a:avLst/>
              </a:prstGeom>
              <a:blipFill>
                <a:blip r:embed="rId5"/>
                <a:stretch>
                  <a:fillRect l="-1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078BC2-BB91-1EBF-E9B9-1F89F6CC4D0D}"/>
              </a:ext>
            </a:extLst>
          </p:cNvPr>
          <p:cNvSpPr txBox="1"/>
          <p:nvPr/>
        </p:nvSpPr>
        <p:spPr>
          <a:xfrm>
            <a:off x="8910053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Ответ: </a:t>
            </a:r>
            <a:r>
              <a:rPr lang="en-US" sz="2000"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21</a:t>
            </a:r>
            <a:endParaRPr lang="ru-RU" sz="2000" dirty="0">
              <a:latin typeface="Franklin Gothic Medium" panose="020B0603020102020204" pitchFamily="34" charset="0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/>
              <p:nvPr/>
            </p:nvSpPr>
            <p:spPr>
              <a:xfrm>
                <a:off x="4904842" y="2545841"/>
                <a:ext cx="60432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Franklin Gothic Medium" panose="020B0603020102020204" pitchFamily="34" charset="0"/>
                  </a:rPr>
                  <a:t>,</a:t>
                </a:r>
                <a:r>
                  <a:rPr lang="en-US" sz="2400" dirty="0">
                    <a:latin typeface="Franklin Gothic Medium" panose="020B06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ru-RU" sz="2400" dirty="0">
                    <a:latin typeface="Franklin Gothic Medium" panose="020B0603020102020204" pitchFamily="34" charset="0"/>
                  </a:rPr>
                  <a:t>высота,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𝐴𝐵𝐻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D4E4D3-ADB3-7758-9E5D-57688D79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42" y="2545841"/>
                <a:ext cx="6043244" cy="830997"/>
              </a:xfrm>
              <a:prstGeom prst="rect">
                <a:avLst/>
              </a:prstGeom>
              <a:blipFill>
                <a:blip r:embed="rId6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FBAC25A-9CFE-D973-4EE1-5C4867D58E44}"/>
              </a:ext>
            </a:extLst>
          </p:cNvPr>
          <p:cNvCxnSpPr>
            <a:cxnSpLocks/>
          </p:cNvCxnSpPr>
          <p:nvPr/>
        </p:nvCxnSpPr>
        <p:spPr>
          <a:xfrm flipV="1">
            <a:off x="4576514" y="3413194"/>
            <a:ext cx="5801157" cy="21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остроугольном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проведена высота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BH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=82°.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ABH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 Ответ дайте в градусах.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960DC5-9860-7667-6A1D-CD57F0F9B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94" y="4035075"/>
            <a:ext cx="3506805" cy="238993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D8A3BE-1E6D-0190-6018-E684BD5CC50E}"/>
              </a:ext>
            </a:extLst>
          </p:cNvPr>
          <p:cNvSpPr txBox="1"/>
          <p:nvPr/>
        </p:nvSpPr>
        <p:spPr>
          <a:xfrm>
            <a:off x="1758589" y="4196673"/>
            <a:ext cx="181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Высота – </a:t>
            </a:r>
            <a:r>
              <a:rPr lang="ru-RU" sz="1600" b="1" i="1" dirty="0" err="1">
                <a:solidFill>
                  <a:srgbClr val="C00000"/>
                </a:solidFill>
                <a:latin typeface="Franklin Gothic Book" panose="020B0503020102020204" pitchFamily="34" charset="0"/>
              </a:rPr>
              <a:t>перепендикуляр</a:t>
            </a:r>
            <a:r>
              <a:rPr lang="ru-RU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!</a:t>
            </a:r>
          </a:p>
        </p:txBody>
      </p:sp>
      <p:pic>
        <p:nvPicPr>
          <p:cNvPr id="12" name="Рисунок 11" descr="Изображение выглядит как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8491A2D-4560-F643-73EB-480501315A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11185" r="10523" b="9835"/>
          <a:stretch/>
        </p:blipFill>
        <p:spPr>
          <a:xfrm>
            <a:off x="876628" y="2287725"/>
            <a:ext cx="1550126" cy="13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5" grpId="0"/>
      <p:bldP spid="1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63721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10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Высота в остроугольном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остроугольном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проведена высота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BH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=37°.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ABH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 Ответ дайте в градусах.</a:t>
            </a:r>
          </a:p>
        </p:txBody>
      </p:sp>
      <p:pic>
        <p:nvPicPr>
          <p:cNvPr id="12" name="Рисунок 11" descr="Изображение выглядит как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8491A2D-4560-F643-73EB-480501315A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11185" r="10523" b="9835"/>
          <a:stretch/>
        </p:blipFill>
        <p:spPr>
          <a:xfrm>
            <a:off x="876628" y="2287725"/>
            <a:ext cx="1550126" cy="13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71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63721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10</a:t>
            </a: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. Высота в остроугольном треугольнике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99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остроугольном треугольнике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 проведена высота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BH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Cambria Math" panose="02040503050406030204" pitchFamily="18" charset="0"/>
              </a:rPr>
              <a:t>∠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BAC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=55°. Найдите угол </a:t>
            </a:r>
            <a:r>
              <a:rPr lang="ru-RU" sz="2800" i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ABH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. Ответ дайте в градусах.</a:t>
            </a:r>
          </a:p>
        </p:txBody>
      </p:sp>
      <p:pic>
        <p:nvPicPr>
          <p:cNvPr id="12" name="Рисунок 11" descr="Изображение выглядит как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8491A2D-4560-F643-73EB-480501315A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11185" r="10523" b="9835"/>
          <a:stretch/>
        </p:blipFill>
        <p:spPr>
          <a:xfrm>
            <a:off x="876628" y="2287725"/>
            <a:ext cx="1550126" cy="13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242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103778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№11. Тригонометрия в прямоугольном треугольнике (найти функцию-2)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</a:pP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0.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DE251-8AFD-77DC-A02D-A63ED53EB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46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103778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№11. Тригонометрия в прямоугольном треугольнике (найти функцию-2)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16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25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981487"/>
              </a:xfrm>
              <a:prstGeom prst="rect">
                <a:avLst/>
              </a:prstGeom>
              <a:blipFill>
                <a:blip r:embed="rId5"/>
                <a:stretch>
                  <a:fillRect t="-769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DE251-8AFD-77DC-A02D-A63ED53EB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464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103778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№11. Тригонометрия в прямоугольном треугольнике (найти функцию-2)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084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15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effectLst/>
                  <a:latin typeface="Franklin Gothic Book" panose="020B0503020102020204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084079"/>
              </a:xfrm>
              <a:prstGeom prst="rect">
                <a:avLst/>
              </a:prstGeom>
              <a:blipFill>
                <a:blip r:embed="rId5"/>
                <a:stretch>
                  <a:fillRect t="-6977" b="-15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DE251-8AFD-77DC-A02D-A63ED53EB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25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103778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№11. Тригонометрия в прямоугольном треугольнике (найти функцию-2)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084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effectLst/>
                  <a:latin typeface="Franklin Gothic Book" panose="020B0503020102020204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084079"/>
              </a:xfrm>
              <a:prstGeom prst="rect">
                <a:avLst/>
              </a:prstGeom>
              <a:blipFill>
                <a:blip r:embed="rId5"/>
                <a:stretch>
                  <a:fillRect t="-6977" b="-15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DE251-8AFD-77DC-A02D-A63ED53EB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625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uLnTx/>
                <a:uFillTx/>
                <a:latin typeface="Franklin Gothic Medium" panose="020B0603020102020204" pitchFamily="34" charset="0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103778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№11. Тригонометрия в прямоугольном треугольнике (найти функцию-2)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135699" y="1298819"/>
                <a:ext cx="9920601" cy="1084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5)</a:t>
                </a:r>
                <a:r>
                  <a:rPr lang="ru-RU" sz="2800" dirty="0"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ru-RU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угол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 равен 90°, 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 err="1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effectLst/>
                  <a:latin typeface="Franklin Gothic Book" panose="020B0503020102020204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ru-RU" sz="2800" dirty="0"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9" y="1298819"/>
                <a:ext cx="9920601" cy="1084079"/>
              </a:xfrm>
              <a:prstGeom prst="rect">
                <a:avLst/>
              </a:prstGeom>
              <a:blipFill>
                <a:blip r:embed="rId5"/>
                <a:stretch>
                  <a:fillRect t="-6977" b="-15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DE251-8AFD-77DC-A02D-A63ED53EB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6" y="2187221"/>
            <a:ext cx="1916641" cy="14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340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6814</Words>
  <Application>Microsoft Macintosh PowerPoint</Application>
  <PresentationFormat>Широкоэкранный</PresentationFormat>
  <Paragraphs>989</Paragraphs>
  <Slides>132</Slides>
  <Notes>132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132</vt:i4>
      </vt:variant>
    </vt:vector>
  </HeadingPairs>
  <TitlesOfParts>
    <vt:vector size="141" baseType="lpstr">
      <vt:lpstr>Aptos</vt:lpstr>
      <vt:lpstr>Arial</vt:lpstr>
      <vt:lpstr>Calibri</vt:lpstr>
      <vt:lpstr>Calibri Light</vt:lpstr>
      <vt:lpstr>Cambria Math</vt:lpstr>
      <vt:lpstr>Franklin Gothic Book</vt:lpstr>
      <vt:lpstr>Franklin Gothic Medium</vt:lpstr>
      <vt:lpstr>Segoe UI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Соханов Игорь Иванович</dc:creator>
  <cp:lastModifiedBy>Соханов Игорь Иванович</cp:lastModifiedBy>
  <cp:revision>34</cp:revision>
  <dcterms:created xsi:type="dcterms:W3CDTF">2024-08-03T16:48:15Z</dcterms:created>
  <dcterms:modified xsi:type="dcterms:W3CDTF">2024-08-06T13:24:41Z</dcterms:modified>
</cp:coreProperties>
</file>