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9"/>
  </p:notesMasterIdLst>
  <p:sldIdLst>
    <p:sldId id="257" r:id="rId2"/>
    <p:sldId id="282" r:id="rId3"/>
    <p:sldId id="300" r:id="rId4"/>
    <p:sldId id="270" r:id="rId5"/>
    <p:sldId id="258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9" r:id="rId18"/>
    <p:sldId id="312" r:id="rId19"/>
    <p:sldId id="313" r:id="rId20"/>
    <p:sldId id="320" r:id="rId21"/>
    <p:sldId id="314" r:id="rId22"/>
    <p:sldId id="315" r:id="rId23"/>
    <p:sldId id="316" r:id="rId24"/>
    <p:sldId id="317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658"/>
  </p:normalViewPr>
  <p:slideViewPr>
    <p:cSldViewPr snapToGrid="0">
      <p:cViewPr varScale="1">
        <p:scale>
          <a:sx n="120" d="100"/>
          <a:sy n="120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421BE-F95E-2F4D-8DE9-BD352809ED7E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35355-4E42-5146-A96C-CF321E273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44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011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74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89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870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71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254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719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4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4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976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5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78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6110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16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305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26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870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219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06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04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5169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7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119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174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273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69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576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184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8236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4567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5846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625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901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755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734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4534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591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3884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999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720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1624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9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97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244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56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25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5B26D-09E0-4C48-A20E-D59713790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0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9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1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4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0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8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EBA76-ABCF-441C-B462-F397846504DA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C513-3321-4684-B42D-3CB0E6B78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3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343197"/>
            <a:ext cx="74641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6002" y="1865928"/>
            <a:ext cx="973961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Задание №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6</a:t>
            </a: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Обыкновенные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и десятичные дроби</a:t>
            </a:r>
            <a:endParaRPr kumimoji="0" lang="ru-RU" sz="6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530" y="6332305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54" y="156363"/>
            <a:ext cx="958445" cy="9584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дпись 2">
            <a:extLst>
              <a:ext uri="{FF2B5EF4-FFF2-40B4-BE49-F238E27FC236}">
                <a16:creationId xmlns:a16="http://schemas.microsoft.com/office/drawing/2014/main" id="{12ECE684-FC14-7864-911C-0206C554011C}"/>
              </a:ext>
            </a:extLst>
          </p:cNvPr>
          <p:cNvSpPr txBox="1"/>
          <p:nvPr/>
        </p:nvSpPr>
        <p:spPr>
          <a:xfrm>
            <a:off x="9798156" y="1194937"/>
            <a:ext cx="2154929" cy="6650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ГБОУ Школа 2033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3BF8F-CB09-8384-9E2E-398FA64B2E79}"/>
                  </a:ext>
                </a:extLst>
              </p:cNvPr>
              <p:cNvSpPr txBox="1"/>
              <p:nvPr/>
            </p:nvSpPr>
            <p:spPr>
              <a:xfrm>
                <a:off x="3207940" y="5168619"/>
                <a:ext cx="6148711" cy="128144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ru-RU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ru-RU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ru-RU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ru-RU" sz="4400" b="0" i="1" u="none" strike="noStrike" kern="1200" cap="none" spc="0" normalizeH="0" baseline="0" noProof="0" smtClean="0">
                              <a:ln w="0"/>
                              <a:solidFill>
                                <a:srgbClr val="5B9BD5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ru-RU" sz="4400" b="0" i="1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ru-RU" sz="4400" b="0" i="0" u="none" strike="noStrike" kern="1200" cap="none" spc="0" normalizeH="0" baseline="0" noProof="0" smtClean="0">
                          <a:ln w="0"/>
                          <a:solidFill>
                            <a:srgbClr val="5B9BD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1,25</m:t>
                      </m:r>
                    </m:oMath>
                  </m:oMathPara>
                </a14:m>
                <a:endParaRPr kumimoji="0" lang="ru-RU" sz="4400" b="0" i="0" u="none" strike="noStrike" kern="1200" cap="none" spc="0" normalizeH="0" baseline="0" noProof="0" dirty="0">
                  <a:ln w="0"/>
                  <a:solidFill>
                    <a:srgbClr val="5B9BD5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3BF8F-CB09-8384-9E2E-398FA64B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940" y="5168619"/>
                <a:ext cx="6148711" cy="1281441"/>
              </a:xfrm>
              <a:prstGeom prst="rect">
                <a:avLst/>
              </a:prstGeom>
              <a:blipFill>
                <a:blip r:embed="rId5"/>
                <a:stretch>
                  <a:fillRect l="-3498" t="-1942" r="-3498" b="-1844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26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33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3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7)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79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5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9)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829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10)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49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1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11)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2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12)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49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15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№6. Числовые выражения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852744" y="1453056"/>
            <a:ext cx="10486512" cy="697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Алгоритм умножения обыкновенных дробей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7F35FDB-8EB9-183C-4776-AE740B48253E}"/>
              </a:ext>
            </a:extLst>
          </p:cNvPr>
          <p:cNvSpPr txBox="1">
            <a:spLocks/>
          </p:cNvSpPr>
          <p:nvPr/>
        </p:nvSpPr>
        <p:spPr>
          <a:xfrm>
            <a:off x="948025" y="2265048"/>
            <a:ext cx="10295949" cy="4616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Чтобы перемножить обыкновенные дроби, нужно: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b="1" i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4ECC1-CB11-6465-F16B-31ED6357A9C5}"/>
              </a:ext>
            </a:extLst>
          </p:cNvPr>
          <p:cNvSpPr txBox="1"/>
          <p:nvPr/>
        </p:nvSpPr>
        <p:spPr>
          <a:xfrm>
            <a:off x="1404232" y="3029747"/>
            <a:ext cx="10295948" cy="138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1) Перемножить отдельно их числители и знаменатели;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2) Первое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произвед</a:t>
            </a:r>
            <a:r>
              <a:rPr lang="ru-RU" sz="2800" b="1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ение</a:t>
            </a: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записать числителем, а второе – знаменателем.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6FE70E-BC74-F9C4-0E46-1547D9C801BD}"/>
                  </a:ext>
                </a:extLst>
              </p:cNvPr>
              <p:cNvSpPr txBox="1"/>
              <p:nvPr/>
            </p:nvSpPr>
            <p:spPr>
              <a:xfrm>
                <a:off x="4924697" y="4877299"/>
                <a:ext cx="2342606" cy="83029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6FE70E-BC74-F9C4-0E46-1547D9C8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697" y="4877299"/>
                <a:ext cx="2342606" cy="830292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99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13)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008A7-F202-1611-81BE-B5895E06019B}"/>
                  </a:ext>
                </a:extLst>
              </p:cNvPr>
              <p:cNvSpPr txBox="1"/>
              <p:nvPr/>
            </p:nvSpPr>
            <p:spPr>
              <a:xfrm>
                <a:off x="3120241" y="3553838"/>
                <a:ext cx="620169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=1,8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008A7-F202-1611-81BE-B5895E060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41" y="3553838"/>
                <a:ext cx="6201691" cy="786177"/>
              </a:xfrm>
              <a:prstGeom prst="rect">
                <a:avLst/>
              </a:prstGeom>
              <a:blipFill>
                <a:blip r:embed="rId6"/>
                <a:stretch>
                  <a:fillRect l="-204" b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45C5AB7-8A5E-6233-0348-9498C461D665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1,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E761805-A580-303E-A70E-202303C4D307}"/>
              </a:ext>
            </a:extLst>
          </p:cNvPr>
          <p:cNvCxnSpPr>
            <a:cxnSpLocks/>
          </p:cNvCxnSpPr>
          <p:nvPr/>
        </p:nvCxnSpPr>
        <p:spPr>
          <a:xfrm>
            <a:off x="4336869" y="3553838"/>
            <a:ext cx="313508" cy="3930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0332445-5A4C-4526-8636-AC60A2E3354B}"/>
              </a:ext>
            </a:extLst>
          </p:cNvPr>
          <p:cNvCxnSpPr>
            <a:cxnSpLocks/>
          </p:cNvCxnSpPr>
          <p:nvPr/>
        </p:nvCxnSpPr>
        <p:spPr>
          <a:xfrm>
            <a:off x="4733109" y="4008679"/>
            <a:ext cx="313508" cy="3930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DDE157-27B0-E221-A218-1458CC3DDB6E}"/>
              </a:ext>
            </a:extLst>
          </p:cNvPr>
          <p:cNvSpPr txBox="1"/>
          <p:nvPr/>
        </p:nvSpPr>
        <p:spPr>
          <a:xfrm>
            <a:off x="4310744" y="3322711"/>
            <a:ext cx="31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3</a:t>
            </a:r>
            <a:endParaRPr lang="ru-RU" sz="160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27FC8E-FF16-2190-14DA-BD10D8BAB6EC}"/>
              </a:ext>
            </a:extLst>
          </p:cNvPr>
          <p:cNvSpPr txBox="1"/>
          <p:nvPr/>
        </p:nvSpPr>
        <p:spPr>
          <a:xfrm>
            <a:off x="4733109" y="4259757"/>
            <a:ext cx="31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1</a:t>
            </a:r>
            <a:endParaRPr lang="ru-RU" sz="160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14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8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2956748" y="1517055"/>
            <a:ext cx="6278503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Запомни!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062BD-4CC8-6B25-797A-4F78DE2ABEAA}"/>
              </a:ext>
            </a:extLst>
          </p:cNvPr>
          <p:cNvSpPr txBox="1"/>
          <p:nvPr/>
        </p:nvSpPr>
        <p:spPr>
          <a:xfrm>
            <a:off x="1304375" y="3091382"/>
            <a:ext cx="977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Ответ нужно представить в виде целого числа или в виде конечной десятичной дроби</a:t>
            </a:r>
          </a:p>
        </p:txBody>
      </p:sp>
    </p:spTree>
    <p:extLst>
      <p:ext uri="{BB962C8B-B14F-4D97-AF65-F5344CB8AC3E}">
        <p14:creationId xmlns:p14="http://schemas.microsoft.com/office/powerpoint/2010/main" val="90585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№6. Числовые выражения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852744" y="1453056"/>
            <a:ext cx="10486512" cy="697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Алгоритм </a:t>
            </a:r>
            <a:r>
              <a:rPr lang="ru-RU" sz="32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деления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 обыкновенных дробей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7F35FDB-8EB9-183C-4776-AE740B48253E}"/>
              </a:ext>
            </a:extLst>
          </p:cNvPr>
          <p:cNvSpPr txBox="1">
            <a:spLocks/>
          </p:cNvSpPr>
          <p:nvPr/>
        </p:nvSpPr>
        <p:spPr>
          <a:xfrm>
            <a:off x="948025" y="2265048"/>
            <a:ext cx="10295949" cy="46166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i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Чтобы разделить обыкновенную дробь на обыкновенную дробь, нужно: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4ECC1-CB11-6465-F16B-31ED6357A9C5}"/>
              </a:ext>
            </a:extLst>
          </p:cNvPr>
          <p:cNvSpPr txBox="1"/>
          <p:nvPr/>
        </p:nvSpPr>
        <p:spPr>
          <a:xfrm>
            <a:off x="1404232" y="3029747"/>
            <a:ext cx="10295948" cy="202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1) Делимое оставить без изменения;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2) Делитель заменить обратной дробью;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3) Деление заменить умножением;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4) Выполнить умножение по известному алгоритму.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6FE70E-BC74-F9C4-0E46-1547D9C801BD}"/>
                  </a:ext>
                </a:extLst>
              </p:cNvPr>
              <p:cNvSpPr txBox="1"/>
              <p:nvPr/>
            </p:nvSpPr>
            <p:spPr>
              <a:xfrm>
                <a:off x="4053839" y="5404944"/>
                <a:ext cx="3522619" cy="93897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ru-RU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ru-RU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66FE70E-BC74-F9C4-0E46-1547D9C8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839" y="5404944"/>
                <a:ext cx="3522619" cy="93897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58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15</a:t>
                </a: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E24BBA-1702-EFBE-ED41-983F3A56F58F}"/>
                  </a:ext>
                </a:extLst>
              </p:cNvPr>
              <p:cNvSpPr txBox="1"/>
              <p:nvPr/>
            </p:nvSpPr>
            <p:spPr>
              <a:xfrm>
                <a:off x="3120241" y="3553838"/>
                <a:ext cx="75991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14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E24BBA-1702-EFBE-ED41-983F3A56F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241" y="3553838"/>
                <a:ext cx="7599171" cy="786177"/>
              </a:xfrm>
              <a:prstGeom prst="rect">
                <a:avLst/>
              </a:prstGeom>
              <a:blipFill>
                <a:blip r:embed="rId6"/>
                <a:stretch>
                  <a:fillRect l="-167" b="-79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578B4E7-7CC0-7512-0DB8-945BEBB929D4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46E752-B56D-879E-DDEF-0F3CCC4B9502}"/>
              </a:ext>
            </a:extLst>
          </p:cNvPr>
          <p:cNvCxnSpPr>
            <a:cxnSpLocks/>
          </p:cNvCxnSpPr>
          <p:nvPr/>
        </p:nvCxnSpPr>
        <p:spPr>
          <a:xfrm>
            <a:off x="5386252" y="3535588"/>
            <a:ext cx="313508" cy="3930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71FF9B5-869B-27F7-0A4D-DF48B551B850}"/>
              </a:ext>
            </a:extLst>
          </p:cNvPr>
          <p:cNvCxnSpPr>
            <a:cxnSpLocks/>
          </p:cNvCxnSpPr>
          <p:nvPr/>
        </p:nvCxnSpPr>
        <p:spPr>
          <a:xfrm>
            <a:off x="5782492" y="3990429"/>
            <a:ext cx="313508" cy="3930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190966-9D75-0FAD-36D7-EA38E612D7BA}"/>
              </a:ext>
            </a:extLst>
          </p:cNvPr>
          <p:cNvSpPr txBox="1"/>
          <p:nvPr/>
        </p:nvSpPr>
        <p:spPr>
          <a:xfrm>
            <a:off x="5360127" y="3304461"/>
            <a:ext cx="31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99A30B-BAB8-7BEA-9E68-8A5EA19C9CA3}"/>
              </a:ext>
            </a:extLst>
          </p:cNvPr>
          <p:cNvSpPr txBox="1"/>
          <p:nvPr/>
        </p:nvSpPr>
        <p:spPr>
          <a:xfrm>
            <a:off x="5782492" y="4241507"/>
            <a:ext cx="31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1</a:t>
            </a:r>
            <a:endParaRPr lang="ru-RU" sz="1600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16)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13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17)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18)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: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32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№6. Числовые выражения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852744" y="1119538"/>
            <a:ext cx="1048651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Алгоритм сложения и вычитания десятичных дробей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FCE2E60B-06F9-2F20-8203-E4069ADE5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264394"/>
                  </p:ext>
                </p:extLst>
              </p:nvPr>
            </p:nvGraphicFramePr>
            <p:xfrm>
              <a:off x="605928" y="1856486"/>
              <a:ext cx="10656210" cy="44953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5198">
                      <a:extLst>
                        <a:ext uri="{9D8B030D-6E8A-4147-A177-3AD203B41FA5}">
                          <a16:colId xmlns:a16="http://schemas.microsoft.com/office/drawing/2014/main" val="351215664"/>
                        </a:ext>
                      </a:extLst>
                    </a:gridCol>
                    <a:gridCol w="2974946">
                      <a:extLst>
                        <a:ext uri="{9D8B030D-6E8A-4147-A177-3AD203B41FA5}">
                          <a16:colId xmlns:a16="http://schemas.microsoft.com/office/drawing/2014/main" val="2983803821"/>
                        </a:ext>
                      </a:extLst>
                    </a:gridCol>
                    <a:gridCol w="3638229">
                      <a:extLst>
                        <a:ext uri="{9D8B030D-6E8A-4147-A177-3AD203B41FA5}">
                          <a16:colId xmlns:a16="http://schemas.microsoft.com/office/drawing/2014/main" val="1945348746"/>
                        </a:ext>
                      </a:extLst>
                    </a:gridCol>
                    <a:gridCol w="3657837">
                      <a:extLst>
                        <a:ext uri="{9D8B030D-6E8A-4147-A177-3AD203B41FA5}">
                          <a16:colId xmlns:a16="http://schemas.microsoft.com/office/drawing/2014/main" val="2405963309"/>
                        </a:ext>
                      </a:extLst>
                    </a:gridCol>
                  </a:tblGrid>
                  <a:tr h="551559"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rgbClr val="002060"/>
                            </a:solidFill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rgbClr val="002060"/>
                            </a:solidFill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2000" b="1" dirty="0">
                            <a:latin typeface="Franklin Gothic Book" panose="020B05030201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𝟓𝟐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ru-RU" sz="2000" b="1" i="1" dirty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ru-RU" sz="2000" b="1" dirty="0">
                            <a:latin typeface="Franklin Gothic Book" panose="020B05030201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11268473"/>
                      </a:ext>
                    </a:extLst>
                  </a:tr>
                  <a:tr h="926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Franklin Gothic Book" panose="020B0503020102020204" pitchFamily="34" charset="0"/>
                            </a:rPr>
                            <a:t>Уравнять</a:t>
                          </a:r>
                          <a:r>
                            <a:rPr kumimoji="0" lang="ru-RU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Franklin Gothic Book" panose="020B0503020102020204" pitchFamily="34" charset="0"/>
                            </a:rPr>
                            <a:t> в дробях </a:t>
                          </a:r>
                          <a:r>
                            <a:rPr kumimoji="0" lang="ru-RU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Franklin Gothic Book" panose="020B0503020102020204" pitchFamily="34" charset="0"/>
                            </a:rPr>
                            <a:t>количество знаков после запятой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latin typeface="Franklin Gothic Book" panose="020B0503020102020204" pitchFamily="34" charset="0"/>
                            </a:rPr>
                            <a:t>4,52 и 2,30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latin typeface="Franklin Gothic Book" panose="020B0503020102020204" pitchFamily="34" charset="0"/>
                            </a:rPr>
                            <a:t>4,52 и 2,30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8918554"/>
                      </a:ext>
                    </a:extLst>
                  </a:tr>
                  <a:tr h="9584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Записать дроби друг под другом так, чтобы </a:t>
                          </a:r>
                          <a:r>
                            <a:rPr lang="ru-RU" b="1" dirty="0">
                              <a:solidFill>
                                <a:srgbClr val="C00000"/>
                              </a:solidFill>
                              <a:latin typeface="Franklin Gothic Book" panose="020B0503020102020204" pitchFamily="34" charset="0"/>
                            </a:rPr>
                            <a:t>запятая была записана под запятой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719351"/>
                      </a:ext>
                    </a:extLst>
                  </a:tr>
                  <a:tr h="5515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Выполнить сложение (вычитание), </a:t>
                          </a:r>
                          <a:r>
                            <a:rPr lang="ru-RU" b="1" dirty="0">
                              <a:solidFill>
                                <a:srgbClr val="C00000"/>
                              </a:solidFill>
                              <a:latin typeface="Franklin Gothic Book" panose="020B0503020102020204" pitchFamily="34" charset="0"/>
                            </a:rPr>
                            <a:t>не обращая внимания на запятую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0966788"/>
                      </a:ext>
                    </a:extLst>
                  </a:tr>
                  <a:tr h="5515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Поставить в ответе запятую под запятой в данных дробях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991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>
                <a:extLst>
                  <a:ext uri="{FF2B5EF4-FFF2-40B4-BE49-F238E27FC236}">
                    <a16:creationId xmlns:a16="http://schemas.microsoft.com/office/drawing/2014/main" id="{FCE2E60B-06F9-2F20-8203-E4069ADE5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7264394"/>
                  </p:ext>
                </p:extLst>
              </p:nvPr>
            </p:nvGraphicFramePr>
            <p:xfrm>
              <a:off x="605928" y="1856486"/>
              <a:ext cx="10656210" cy="449532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5198">
                      <a:extLst>
                        <a:ext uri="{9D8B030D-6E8A-4147-A177-3AD203B41FA5}">
                          <a16:colId xmlns:a16="http://schemas.microsoft.com/office/drawing/2014/main" val="351215664"/>
                        </a:ext>
                      </a:extLst>
                    </a:gridCol>
                    <a:gridCol w="2974946">
                      <a:extLst>
                        <a:ext uri="{9D8B030D-6E8A-4147-A177-3AD203B41FA5}">
                          <a16:colId xmlns:a16="http://schemas.microsoft.com/office/drawing/2014/main" val="2983803821"/>
                        </a:ext>
                      </a:extLst>
                    </a:gridCol>
                    <a:gridCol w="3638229">
                      <a:extLst>
                        <a:ext uri="{9D8B030D-6E8A-4147-A177-3AD203B41FA5}">
                          <a16:colId xmlns:a16="http://schemas.microsoft.com/office/drawing/2014/main" val="1945348746"/>
                        </a:ext>
                      </a:extLst>
                    </a:gridCol>
                    <a:gridCol w="3657837">
                      <a:extLst>
                        <a:ext uri="{9D8B030D-6E8A-4147-A177-3AD203B41FA5}">
                          <a16:colId xmlns:a16="http://schemas.microsoft.com/office/drawing/2014/main" val="2405963309"/>
                        </a:ext>
                      </a:extLst>
                    </a:gridCol>
                  </a:tblGrid>
                  <a:tr h="551559"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rgbClr val="002060"/>
                            </a:solidFill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rgbClr val="002060"/>
                            </a:solidFill>
                            <a:latin typeface="Franklin Gothic Book" panose="020B05030201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92334" t="-2273" r="-101045" b="-7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1667" t="-2273" r="-694" b="-72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1268473"/>
                      </a:ext>
                    </a:extLst>
                  </a:tr>
                  <a:tr h="9262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Franklin Gothic Book" panose="020B0503020102020204" pitchFamily="34" charset="0"/>
                            </a:rPr>
                            <a:t>Уравнять</a:t>
                          </a:r>
                          <a:r>
                            <a:rPr kumimoji="0" lang="ru-RU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Franklin Gothic Book" panose="020B0503020102020204" pitchFamily="34" charset="0"/>
                            </a:rPr>
                            <a:t> в дробях </a:t>
                          </a:r>
                          <a:r>
                            <a:rPr kumimoji="0" lang="ru-RU" b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Franklin Gothic Book" panose="020B0503020102020204" pitchFamily="34" charset="0"/>
                            </a:rPr>
                            <a:t>количество знаков после запятой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latin typeface="Franklin Gothic Book" panose="020B0503020102020204" pitchFamily="34" charset="0"/>
                            </a:rPr>
                            <a:t>4,52 и 2,30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>
                              <a:latin typeface="Franklin Gothic Book" panose="020B0503020102020204" pitchFamily="34" charset="0"/>
                            </a:rPr>
                            <a:t>4,52 и 2,30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891855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Записать дроби друг под другом так, чтобы </a:t>
                          </a:r>
                          <a:r>
                            <a:rPr lang="ru-RU" b="1" dirty="0">
                              <a:solidFill>
                                <a:srgbClr val="C00000"/>
                              </a:solidFill>
                              <a:latin typeface="Franklin Gothic Book" panose="020B0503020102020204" pitchFamily="34" charset="0"/>
                            </a:rPr>
                            <a:t>запятая была записана под запятой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171935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Выполнить сложение (вычитание), </a:t>
                          </a:r>
                          <a:r>
                            <a:rPr lang="ru-RU" b="1" dirty="0">
                              <a:solidFill>
                                <a:srgbClr val="C00000"/>
                              </a:solidFill>
                              <a:latin typeface="Franklin Gothic Book" panose="020B0503020102020204" pitchFamily="34" charset="0"/>
                            </a:rPr>
                            <a:t>не обращая внимания на запятую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6096678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>
                              <a:solidFill>
                                <a:srgbClr val="002060"/>
                              </a:solidFill>
                              <a:latin typeface="Franklin Gothic Book" panose="020B0503020102020204" pitchFamily="34" charset="0"/>
                            </a:rPr>
                            <a:t>Поставить в ответе запятую под запятой в данных дробях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86991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50A1F1-1A90-3DCC-EE17-A0C0B75B959D}"/>
              </a:ext>
            </a:extLst>
          </p:cNvPr>
          <p:cNvSpPr txBox="1"/>
          <p:nvPr/>
        </p:nvSpPr>
        <p:spPr>
          <a:xfrm>
            <a:off x="5449291" y="3429000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4,52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25636-FC68-CC3A-4762-8AAA57D4D625}"/>
              </a:ext>
            </a:extLst>
          </p:cNvPr>
          <p:cNvSpPr txBox="1"/>
          <p:nvPr/>
        </p:nvSpPr>
        <p:spPr>
          <a:xfrm>
            <a:off x="5460308" y="3681046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2,30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31F786-60D2-A6C5-9295-1428C29CCF2F}"/>
              </a:ext>
            </a:extLst>
          </p:cNvPr>
          <p:cNvSpPr txBox="1"/>
          <p:nvPr/>
        </p:nvSpPr>
        <p:spPr>
          <a:xfrm>
            <a:off x="5268296" y="3577065"/>
            <a:ext cx="22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+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04517D0-A403-149B-9199-849ECAAFFF3D}"/>
              </a:ext>
            </a:extLst>
          </p:cNvPr>
          <p:cNvCxnSpPr/>
          <p:nvPr/>
        </p:nvCxnSpPr>
        <p:spPr>
          <a:xfrm flipH="1">
            <a:off x="5339906" y="4075625"/>
            <a:ext cx="756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3FB468C-1077-F11C-E687-106EFE9535A2}"/>
              </a:ext>
            </a:extLst>
          </p:cNvPr>
          <p:cNvSpPr txBox="1"/>
          <p:nvPr/>
        </p:nvSpPr>
        <p:spPr>
          <a:xfrm>
            <a:off x="9182173" y="3377009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4,52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9590E6-DCF4-6F91-F9A8-4461A35DC5BC}"/>
              </a:ext>
            </a:extLst>
          </p:cNvPr>
          <p:cNvSpPr txBox="1"/>
          <p:nvPr/>
        </p:nvSpPr>
        <p:spPr>
          <a:xfrm>
            <a:off x="9193190" y="3629055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2,30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9828EF-BD24-4D40-79A0-C00C525B3185}"/>
              </a:ext>
            </a:extLst>
          </p:cNvPr>
          <p:cNvSpPr txBox="1"/>
          <p:nvPr/>
        </p:nvSpPr>
        <p:spPr>
          <a:xfrm>
            <a:off x="8980010" y="3496380"/>
            <a:ext cx="30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–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5EE22C5-32D2-3EF6-243E-6FD93B58CD0F}"/>
              </a:ext>
            </a:extLst>
          </p:cNvPr>
          <p:cNvCxnSpPr/>
          <p:nvPr/>
        </p:nvCxnSpPr>
        <p:spPr>
          <a:xfrm flipH="1">
            <a:off x="9072788" y="4023634"/>
            <a:ext cx="756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191944A-83E4-CBB6-7ADD-2860326464B3}"/>
              </a:ext>
            </a:extLst>
          </p:cNvPr>
          <p:cNvSpPr txBox="1"/>
          <p:nvPr/>
        </p:nvSpPr>
        <p:spPr>
          <a:xfrm>
            <a:off x="5449291" y="4483290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4,52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0E2829-756D-BFCA-8D5D-0FD8CA9CBA21}"/>
              </a:ext>
            </a:extLst>
          </p:cNvPr>
          <p:cNvSpPr txBox="1"/>
          <p:nvPr/>
        </p:nvSpPr>
        <p:spPr>
          <a:xfrm>
            <a:off x="5460308" y="4735336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2,30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7E6E9E-F8BE-1BC2-4A1B-24F01E8A2A4E}"/>
              </a:ext>
            </a:extLst>
          </p:cNvPr>
          <p:cNvSpPr txBox="1"/>
          <p:nvPr/>
        </p:nvSpPr>
        <p:spPr>
          <a:xfrm>
            <a:off x="5268296" y="4631355"/>
            <a:ext cx="22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+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48A677D-8708-8883-688B-311ED8D46E6D}"/>
              </a:ext>
            </a:extLst>
          </p:cNvPr>
          <p:cNvCxnSpPr/>
          <p:nvPr/>
        </p:nvCxnSpPr>
        <p:spPr>
          <a:xfrm flipH="1">
            <a:off x="5339906" y="5129915"/>
            <a:ext cx="756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07F1DF8-A641-68A9-2087-C6B957C6B06B}"/>
              </a:ext>
            </a:extLst>
          </p:cNvPr>
          <p:cNvSpPr txBox="1"/>
          <p:nvPr/>
        </p:nvSpPr>
        <p:spPr>
          <a:xfrm>
            <a:off x="9182173" y="4431299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4,52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194176-FE3B-EC19-DAA3-A0BB60B6391E}"/>
              </a:ext>
            </a:extLst>
          </p:cNvPr>
          <p:cNvSpPr txBox="1"/>
          <p:nvPr/>
        </p:nvSpPr>
        <p:spPr>
          <a:xfrm>
            <a:off x="9193190" y="4683345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2,30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1C7A4F-E0A2-011C-E0CB-0F25F72EDC94}"/>
              </a:ext>
            </a:extLst>
          </p:cNvPr>
          <p:cNvSpPr txBox="1"/>
          <p:nvPr/>
        </p:nvSpPr>
        <p:spPr>
          <a:xfrm>
            <a:off x="8980010" y="4550670"/>
            <a:ext cx="30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–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C9BA7D6-6B89-76BD-7FF5-CFB394C9EB00}"/>
              </a:ext>
            </a:extLst>
          </p:cNvPr>
          <p:cNvCxnSpPr/>
          <p:nvPr/>
        </p:nvCxnSpPr>
        <p:spPr>
          <a:xfrm flipH="1">
            <a:off x="9072788" y="5077924"/>
            <a:ext cx="756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77938DF-048A-060B-C5EE-E21DDE92ABC4}"/>
              </a:ext>
            </a:extLst>
          </p:cNvPr>
          <p:cNvSpPr txBox="1"/>
          <p:nvPr/>
        </p:nvSpPr>
        <p:spPr>
          <a:xfrm>
            <a:off x="5449290" y="5076083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6</a:t>
            </a: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</a:t>
            </a:r>
            <a:r>
              <a:rPr lang="ru-RU" sz="2000" dirty="0">
                <a:latin typeface="Franklin Gothic Book" panose="020B0503020102020204" pitchFamily="34" charset="0"/>
              </a:rPr>
              <a:t>82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E12621-6DF9-1453-AC9B-0B89952EE46C}"/>
              </a:ext>
            </a:extLst>
          </p:cNvPr>
          <p:cNvSpPr txBox="1"/>
          <p:nvPr/>
        </p:nvSpPr>
        <p:spPr>
          <a:xfrm>
            <a:off x="9171155" y="5032389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</a:t>
            </a:r>
            <a:r>
              <a:rPr lang="ru-RU" sz="2000" dirty="0">
                <a:latin typeface="Franklin Gothic Book" panose="020B0503020102020204" pitchFamily="34" charset="0"/>
              </a:rPr>
              <a:t>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8F2D30-CF49-3FF4-54D2-760A7F9E0609}"/>
              </a:ext>
            </a:extLst>
          </p:cNvPr>
          <p:cNvSpPr txBox="1"/>
          <p:nvPr/>
        </p:nvSpPr>
        <p:spPr>
          <a:xfrm>
            <a:off x="5460309" y="5420616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4,52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C7FD69-2870-ED9B-5BA0-E9A7C43E9D15}"/>
              </a:ext>
            </a:extLst>
          </p:cNvPr>
          <p:cNvSpPr txBox="1"/>
          <p:nvPr/>
        </p:nvSpPr>
        <p:spPr>
          <a:xfrm>
            <a:off x="5471326" y="5672662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2,30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22FE87-ED02-DC4C-C9DB-34317D30AB82}"/>
              </a:ext>
            </a:extLst>
          </p:cNvPr>
          <p:cNvSpPr txBox="1"/>
          <p:nvPr/>
        </p:nvSpPr>
        <p:spPr>
          <a:xfrm>
            <a:off x="5279314" y="5568681"/>
            <a:ext cx="22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+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D402A4D-9111-19D3-4468-8B16EF595D04}"/>
              </a:ext>
            </a:extLst>
          </p:cNvPr>
          <p:cNvCxnSpPr/>
          <p:nvPr/>
        </p:nvCxnSpPr>
        <p:spPr>
          <a:xfrm flipH="1">
            <a:off x="5350924" y="6067241"/>
            <a:ext cx="756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EB18340-3AA7-23A9-5FF2-02CBD4977C02}"/>
              </a:ext>
            </a:extLst>
          </p:cNvPr>
          <p:cNvSpPr txBox="1"/>
          <p:nvPr/>
        </p:nvSpPr>
        <p:spPr>
          <a:xfrm>
            <a:off x="9193191" y="5368625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4,52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61B49F-9598-A6BC-0B5C-4492D5E6435D}"/>
              </a:ext>
            </a:extLst>
          </p:cNvPr>
          <p:cNvSpPr txBox="1"/>
          <p:nvPr/>
        </p:nvSpPr>
        <p:spPr>
          <a:xfrm>
            <a:off x="9204208" y="5620671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2,30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B6057B-5B83-A497-AB23-F057C54D361C}"/>
              </a:ext>
            </a:extLst>
          </p:cNvPr>
          <p:cNvSpPr txBox="1"/>
          <p:nvPr/>
        </p:nvSpPr>
        <p:spPr>
          <a:xfrm>
            <a:off x="8991028" y="5487996"/>
            <a:ext cx="30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ranklin Gothic Book" panose="020B0503020102020204" pitchFamily="34" charset="0"/>
              </a:rPr>
              <a:t>–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C1A4D6A-8747-DFCD-4D51-FE853792B1F3}"/>
              </a:ext>
            </a:extLst>
          </p:cNvPr>
          <p:cNvCxnSpPr/>
          <p:nvPr/>
        </p:nvCxnSpPr>
        <p:spPr>
          <a:xfrm flipH="1">
            <a:off x="9083806" y="6015250"/>
            <a:ext cx="756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AB1D77-1DC4-9D19-C5CF-F97E49A3CBF4}"/>
              </a:ext>
            </a:extLst>
          </p:cNvPr>
          <p:cNvSpPr txBox="1"/>
          <p:nvPr/>
        </p:nvSpPr>
        <p:spPr>
          <a:xfrm>
            <a:off x="5460308" y="6013409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6,82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A03716-6FAE-5785-B5D5-5A66FDDD68EB}"/>
              </a:ext>
            </a:extLst>
          </p:cNvPr>
          <p:cNvSpPr txBox="1"/>
          <p:nvPr/>
        </p:nvSpPr>
        <p:spPr>
          <a:xfrm>
            <a:off x="9182173" y="5969715"/>
            <a:ext cx="77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2,22</a:t>
            </a:r>
          </a:p>
        </p:txBody>
      </p:sp>
    </p:spTree>
    <p:extLst>
      <p:ext uri="{BB962C8B-B14F-4D97-AF65-F5344CB8AC3E}">
        <p14:creationId xmlns:p14="http://schemas.microsoft.com/office/powerpoint/2010/main" val="2759738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6,9+7,4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8FC91-F4F5-64D4-1D21-55E6FF425F0E}"/>
              </a:ext>
            </a:extLst>
          </p:cNvPr>
          <p:cNvSpPr txBox="1"/>
          <p:nvPr/>
        </p:nvSpPr>
        <p:spPr>
          <a:xfrm>
            <a:off x="3973032" y="2887509"/>
            <a:ext cx="73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ranklin Gothic Book" panose="020B0503020102020204" pitchFamily="34" charset="0"/>
              </a:rPr>
              <a:t>6,9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82E95-BCAD-F4C3-7163-A109353323E5}"/>
              </a:ext>
            </a:extLst>
          </p:cNvPr>
          <p:cNvSpPr txBox="1"/>
          <p:nvPr/>
        </p:nvSpPr>
        <p:spPr>
          <a:xfrm>
            <a:off x="3964124" y="3228369"/>
            <a:ext cx="1009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ranklin Gothic Book" panose="020B0503020102020204" pitchFamily="34" charset="0"/>
              </a:rPr>
              <a:t>7,4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68FDA-547B-A485-ABD0-94D63E676152}"/>
              </a:ext>
            </a:extLst>
          </p:cNvPr>
          <p:cNvSpPr txBox="1"/>
          <p:nvPr/>
        </p:nvSpPr>
        <p:spPr>
          <a:xfrm>
            <a:off x="3707589" y="3041753"/>
            <a:ext cx="33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+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99C6AC0-6BE3-A78C-6383-1B963B3220F8}"/>
              </a:ext>
            </a:extLst>
          </p:cNvPr>
          <p:cNvCxnSpPr>
            <a:cxnSpLocks/>
          </p:cNvCxnSpPr>
          <p:nvPr/>
        </p:nvCxnSpPr>
        <p:spPr>
          <a:xfrm flipH="1">
            <a:off x="3877233" y="3751589"/>
            <a:ext cx="7386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30512B-0517-44C4-DAC3-4C0860DE6048}"/>
              </a:ext>
            </a:extLst>
          </p:cNvPr>
          <p:cNvSpPr txBox="1"/>
          <p:nvPr/>
        </p:nvSpPr>
        <p:spPr>
          <a:xfrm>
            <a:off x="3833292" y="3690034"/>
            <a:ext cx="1140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ranklin Gothic Book" panose="020B0503020102020204" pitchFamily="34" charset="0"/>
              </a:rPr>
              <a:t>14,3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D6458-D80E-028F-4C05-33E55A4426FE}"/>
              </a:ext>
            </a:extLst>
          </p:cNvPr>
          <p:cNvSpPr txBox="1"/>
          <p:nvPr/>
        </p:nvSpPr>
        <p:spPr>
          <a:xfrm>
            <a:off x="6455565" y="4727047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14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,3</a:t>
            </a:r>
          </a:p>
        </p:txBody>
      </p:sp>
    </p:spTree>
    <p:extLst>
      <p:ext uri="{BB962C8B-B14F-4D97-AF65-F5344CB8AC3E}">
        <p14:creationId xmlns:p14="http://schemas.microsoft.com/office/powerpoint/2010/main" val="11141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5,6+9,7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5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8,4+3,7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122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8,3+5,4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16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2611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39618D1-E87F-F6A8-17CF-B1860A4A82E9}"/>
              </a:ext>
            </a:extLst>
          </p:cNvPr>
          <p:cNvSpPr txBox="1">
            <a:spLocks/>
          </p:cNvSpPr>
          <p:nvPr/>
        </p:nvSpPr>
        <p:spPr>
          <a:xfrm>
            <a:off x="185730" y="972093"/>
            <a:ext cx="11783007" cy="15281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Вспомни!</a:t>
            </a:r>
          </a:p>
          <a:p>
            <a:pPr algn="ctr"/>
            <a:r>
              <a:rPr lang="ru-RU" sz="28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Быстрое преобразование </a:t>
            </a:r>
            <a:r>
              <a:rPr lang="ru-RU" sz="2800" i="1" u="sng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некоторых</a:t>
            </a:r>
            <a:r>
              <a:rPr lang="ru-RU" sz="2800" i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 обыкновенных дробей в десятичные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/>
              <p:nvPr/>
            </p:nvSpPr>
            <p:spPr>
              <a:xfrm>
                <a:off x="7189681" y="3389414"/>
                <a:ext cx="4461529" cy="2935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:endParaRPr lang="ru-RU" sz="240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=0,75</m:t>
                      </m:r>
                    </m:oMath>
                  </m:oMathPara>
                </a14:m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:endParaRPr lang="ru-RU" sz="2400" b="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ru-RU" sz="2400" dirty="0">
                  <a:solidFill>
                    <a:srgbClr val="002060"/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B062BD-4CC8-6B25-797A-4F78DE2AB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681" y="3389414"/>
                <a:ext cx="4461529" cy="2935034"/>
              </a:xfrm>
              <a:prstGeom prst="rect">
                <a:avLst/>
              </a:prstGeom>
              <a:blipFill>
                <a:blip r:embed="rId5"/>
                <a:stretch>
                  <a:fillRect b="-12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EC756E-1AC6-83F3-CCAA-7574F50241DF}"/>
              </a:ext>
            </a:extLst>
          </p:cNvPr>
          <p:cNvSpPr txBox="1"/>
          <p:nvPr/>
        </p:nvSpPr>
        <p:spPr>
          <a:xfrm>
            <a:off x="533087" y="2395219"/>
            <a:ext cx="1082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Главная цель – добиться, чтобы в знаменателе было число 10, 100, 1000 и т.д.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6BF50D-2C72-F595-5D5E-923D49390F1F}"/>
              </a:ext>
            </a:extLst>
          </p:cNvPr>
          <p:cNvSpPr txBox="1"/>
          <p:nvPr/>
        </p:nvSpPr>
        <p:spPr>
          <a:xfrm>
            <a:off x="521882" y="2967335"/>
            <a:ext cx="1082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Как это сделать? – По основному свойству дроби!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38132A8-0F18-FFC8-A8E2-BD09FB7D5700}"/>
              </a:ext>
            </a:extLst>
          </p:cNvPr>
          <p:cNvGraphicFramePr>
            <a:graphicFrameLocks noGrp="1"/>
          </p:cNvGraphicFramePr>
          <p:nvPr/>
        </p:nvGraphicFramePr>
        <p:xfrm>
          <a:off x="845598" y="3572136"/>
          <a:ext cx="5599846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9923">
                  <a:extLst>
                    <a:ext uri="{9D8B030D-6E8A-4147-A177-3AD203B41FA5}">
                      <a16:colId xmlns:a16="http://schemas.microsoft.com/office/drawing/2014/main" val="142365905"/>
                    </a:ext>
                  </a:extLst>
                </a:gridCol>
                <a:gridCol w="2799923">
                  <a:extLst>
                    <a:ext uri="{9D8B030D-6E8A-4147-A177-3AD203B41FA5}">
                      <a16:colId xmlns:a16="http://schemas.microsoft.com/office/drawing/2014/main" val="339039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Какой знаменатель сейчас?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На что лучше </a:t>
                      </a:r>
                      <a:r>
                        <a:rPr lang="ru-RU" b="1" dirty="0" err="1">
                          <a:latin typeface="Franklin Gothic Book" panose="020B0503020102020204" pitchFamily="34" charset="0"/>
                        </a:rPr>
                        <a:t>домножать</a:t>
                      </a:r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42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40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2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8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15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41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Franklin Gothic Book" panose="020B0503020102020204" pitchFamily="34" charset="0"/>
                        </a:rPr>
                        <a:t>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816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D468A4-0582-BB72-E179-961C6A69CC70}"/>
              </a:ext>
            </a:extLst>
          </p:cNvPr>
          <p:cNvSpPr txBox="1"/>
          <p:nvPr/>
        </p:nvSpPr>
        <p:spPr>
          <a:xfrm>
            <a:off x="8217243" y="6407973"/>
            <a:ext cx="4233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Иногда сначала нужно сократить дробь!</a:t>
            </a:r>
          </a:p>
        </p:txBody>
      </p:sp>
      <p:sp>
        <p:nvSpPr>
          <p:cNvPr id="25" name="Круговая стрелка 24">
            <a:extLst>
              <a:ext uri="{FF2B5EF4-FFF2-40B4-BE49-F238E27FC236}">
                <a16:creationId xmlns:a16="http://schemas.microsoft.com/office/drawing/2014/main" id="{68888770-94F2-D3CA-E248-16595C39C5C1}"/>
              </a:ext>
            </a:extLst>
          </p:cNvPr>
          <p:cNvSpPr/>
          <p:nvPr/>
        </p:nvSpPr>
        <p:spPr>
          <a:xfrm rot="15579617" flipH="1">
            <a:off x="7920267" y="6057908"/>
            <a:ext cx="593952" cy="61660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903500"/>
              <a:gd name="adj5" fmla="val 1272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25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5)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9,8+8,6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42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6)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9,3+7,8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12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7)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3,3−1,9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324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8)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9,2−2,4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42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9)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4,4−1,7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19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10)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6,4−4,8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29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11)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3,9−7,3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8127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№6. Числовые выражения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852744" y="1119538"/>
            <a:ext cx="1048651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Алгоритм умножения десятичных дробей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BC3B5-416A-D19C-1C65-A559FC8F3DE3}"/>
              </a:ext>
            </a:extLst>
          </p:cNvPr>
          <p:cNvSpPr txBox="1"/>
          <p:nvPr/>
        </p:nvSpPr>
        <p:spPr>
          <a:xfrm>
            <a:off x="852744" y="1937390"/>
            <a:ext cx="10228432" cy="2287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Записать дроби в столбик друг под другом, </a:t>
            </a:r>
            <a:r>
              <a:rPr lang="ru-RU" sz="28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не обращая внимания на запятые</a:t>
            </a: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(как натуральные числа);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Выполнить умножение,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не обращая внимания на запятые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ответе отделить запятой </a:t>
            </a:r>
            <a:r>
              <a:rPr lang="ru-RU" sz="28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справа</a:t>
            </a: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столько цифр, сколько их было после запятых </a:t>
            </a:r>
            <a:r>
              <a:rPr lang="ru-RU" sz="28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 обоих множителях вместе</a:t>
            </a: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04CAFB9-0257-108F-977B-B9CC8E927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426" y="4495701"/>
            <a:ext cx="2978534" cy="1794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CE2F23-AE7A-36F7-648C-602E23B4233A}"/>
                  </a:ext>
                </a:extLst>
              </p:cNvPr>
              <p:cNvSpPr txBox="1"/>
              <p:nvPr/>
            </p:nvSpPr>
            <p:spPr>
              <a:xfrm>
                <a:off x="6525262" y="5207726"/>
                <a:ext cx="3675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3,26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∙2,5=8,15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6CE2F23-AE7A-36F7-648C-602E23B42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62" y="5207726"/>
                <a:ext cx="36750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2592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78FE242-5403-780B-2D64-3762B621168E}"/>
              </a:ext>
            </a:extLst>
          </p:cNvPr>
          <p:cNvSpPr txBox="1"/>
          <p:nvPr/>
        </p:nvSpPr>
        <p:spPr>
          <a:xfrm>
            <a:off x="3936081" y="3764289"/>
            <a:ext cx="106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267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12)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8,9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∙4,3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AE09097-3899-62AD-B375-1BD56153E35C}"/>
              </a:ext>
            </a:extLst>
          </p:cNvPr>
          <p:cNvSpPr txBox="1"/>
          <p:nvPr/>
        </p:nvSpPr>
        <p:spPr>
          <a:xfrm>
            <a:off x="4101773" y="2969692"/>
            <a:ext cx="92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ranklin Gothic Book" panose="020B0503020102020204" pitchFamily="34" charset="0"/>
              </a:rPr>
              <a:t>8,9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BCCD8-8420-E051-94E7-7BCA5C242EFC}"/>
              </a:ext>
            </a:extLst>
          </p:cNvPr>
          <p:cNvSpPr txBox="1"/>
          <p:nvPr/>
        </p:nvSpPr>
        <p:spPr>
          <a:xfrm>
            <a:off x="4101772" y="3322148"/>
            <a:ext cx="92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Franklin Gothic Book" panose="020B0503020102020204" pitchFamily="34" charset="0"/>
              </a:rPr>
              <a:t>4,3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F7F257-4EC3-82F8-CD43-168E3EDBAE54}"/>
              </a:ext>
            </a:extLst>
          </p:cNvPr>
          <p:cNvSpPr txBox="1"/>
          <p:nvPr/>
        </p:nvSpPr>
        <p:spPr>
          <a:xfrm>
            <a:off x="3847919" y="3166735"/>
            <a:ext cx="43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 dirty="0">
                <a:effectLst/>
                <a:latin typeface="-apple-system"/>
              </a:rPr>
              <a:t>×</a:t>
            </a:r>
            <a:endParaRPr lang="ru-RU" sz="2400" dirty="0">
              <a:latin typeface="Franklin Gothic Book" panose="020B05030201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682D5F9-341D-FA96-F3DB-30AAEA86A5A9}"/>
              </a:ext>
            </a:extLst>
          </p:cNvPr>
          <p:cNvCxnSpPr/>
          <p:nvPr/>
        </p:nvCxnSpPr>
        <p:spPr>
          <a:xfrm flipH="1">
            <a:off x="4035930" y="3829895"/>
            <a:ext cx="756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274857-648D-84BC-5AD5-AB33B9C5EF09}"/>
              </a:ext>
            </a:extLst>
          </p:cNvPr>
          <p:cNvSpPr txBox="1"/>
          <p:nvPr/>
        </p:nvSpPr>
        <p:spPr>
          <a:xfrm>
            <a:off x="3723867" y="4090740"/>
            <a:ext cx="106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356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A20DC-1D82-202E-860B-B0414A5551EF}"/>
              </a:ext>
            </a:extLst>
          </p:cNvPr>
          <p:cNvSpPr txBox="1"/>
          <p:nvPr/>
        </p:nvSpPr>
        <p:spPr>
          <a:xfrm>
            <a:off x="3485685" y="3919922"/>
            <a:ext cx="433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-apple-system"/>
              </a:rPr>
              <a:t>+</a:t>
            </a:r>
            <a:endParaRPr lang="ru-RU" sz="24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66A2E13-210C-B02C-CB4C-DB7082F1CD15}"/>
              </a:ext>
            </a:extLst>
          </p:cNvPr>
          <p:cNvCxnSpPr>
            <a:cxnSpLocks/>
          </p:cNvCxnSpPr>
          <p:nvPr/>
        </p:nvCxnSpPr>
        <p:spPr>
          <a:xfrm flipH="1" flipV="1">
            <a:off x="3751562" y="4572800"/>
            <a:ext cx="1040462" cy="62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781A15C-7FEC-51D8-E4C0-30CC72088D18}"/>
              </a:ext>
            </a:extLst>
          </p:cNvPr>
          <p:cNvSpPr txBox="1"/>
          <p:nvPr/>
        </p:nvSpPr>
        <p:spPr>
          <a:xfrm>
            <a:off x="3702439" y="4523168"/>
            <a:ext cx="1400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ranklin Gothic Book" panose="020B0503020102020204" pitchFamily="34" charset="0"/>
              </a:rPr>
              <a:t>38,27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AD52C-83A3-394C-B904-39B5DBAB7C7D}"/>
                  </a:ext>
                </a:extLst>
              </p:cNvPr>
              <p:cNvSpPr txBox="1"/>
              <p:nvPr/>
            </p:nvSpPr>
            <p:spPr>
              <a:xfrm>
                <a:off x="5532485" y="3523689"/>
                <a:ext cx="3675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,9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∙4,3=38,27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AD52C-83A3-394C-B904-39B5DBAB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485" y="3523689"/>
                <a:ext cx="36750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1853B54-BAD7-E38D-D0D4-2236B4776F5A}"/>
              </a:ext>
            </a:extLst>
          </p:cNvPr>
          <p:cNvSpPr txBox="1"/>
          <p:nvPr/>
        </p:nvSpPr>
        <p:spPr>
          <a:xfrm>
            <a:off x="8728502" y="5423232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38,27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45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13)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2,1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∙9,6</m:t>
                      </m:r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954107"/>
              </a:xfrm>
              <a:prstGeom prst="rect">
                <a:avLst/>
              </a:prstGeom>
              <a:blipFill>
                <a:blip r:embed="rId5"/>
                <a:stretch>
                  <a:fillRect t="-7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409419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56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№6. Числовые выражения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852744" y="1453055"/>
            <a:ext cx="1048651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Алгоритм сложения и вычитания обыкновенных дробей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B7F35FDB-8EB9-183C-4776-AE740B48253E}"/>
              </a:ext>
            </a:extLst>
          </p:cNvPr>
          <p:cNvSpPr txBox="1">
            <a:spLocks/>
          </p:cNvSpPr>
          <p:nvPr/>
        </p:nvSpPr>
        <p:spPr>
          <a:xfrm>
            <a:off x="1171352" y="2502290"/>
            <a:ext cx="10167904" cy="29351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Найти НОК знаменателей дробей;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Найти дополнительные множители для каждой из дробей;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Умножить числитель и знаменатель каждой дроби на дополнительные множители;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Сложить (или вычесть) числители, знаменатель оставить без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66966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3" y="112662"/>
            <a:ext cx="99522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№6. Числовые выражения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Краткая теоретическая информация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77AC91-9841-95D2-0F25-05A675031CAA}"/>
              </a:ext>
            </a:extLst>
          </p:cNvPr>
          <p:cNvSpPr txBox="1">
            <a:spLocks/>
          </p:cNvSpPr>
          <p:nvPr/>
        </p:nvSpPr>
        <p:spPr>
          <a:xfrm>
            <a:off x="852744" y="1119538"/>
            <a:ext cx="1048651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Алгоритм деления десятичных дробей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BC3B5-416A-D19C-1C65-A559FC8F3DE3}"/>
              </a:ext>
            </a:extLst>
          </p:cNvPr>
          <p:cNvSpPr txBox="1"/>
          <p:nvPr/>
        </p:nvSpPr>
        <p:spPr>
          <a:xfrm>
            <a:off x="852744" y="1937390"/>
            <a:ext cx="10228432" cy="267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 делимом и делителе перенести запятую </a:t>
            </a:r>
            <a:r>
              <a:rPr lang="ru-RU" sz="28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вправо</a:t>
            </a: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на столько цифр, сколько их после запятой </a:t>
            </a:r>
            <a:r>
              <a:rPr lang="ru-RU" sz="2800" b="1" dirty="0">
                <a:solidFill>
                  <a:srgbClr val="C00000"/>
                </a:solidFill>
                <a:latin typeface="Franklin Gothic Book" panose="020B0503020102020204" pitchFamily="34" charset="0"/>
              </a:rPr>
              <a:t>в делителе</a:t>
            </a: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Выполнить деление столбиком на натуральное число;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После окончания деления целой части поставить в частном запятую и продолжить деление (при необходимости к остатку от деления приписать ноль).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BDB94-A8C7-733F-AAC6-8D67870FD9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352" b="14850"/>
          <a:stretch/>
        </p:blipFill>
        <p:spPr>
          <a:xfrm>
            <a:off x="7060791" y="4817556"/>
            <a:ext cx="2062434" cy="15990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89ACE5-3A03-A864-F8E8-50C1DDA810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7660"/>
          <a:stretch/>
        </p:blipFill>
        <p:spPr>
          <a:xfrm>
            <a:off x="2095943" y="5158682"/>
            <a:ext cx="2694925" cy="5797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8874E6-FBAD-371E-AEEE-460673A1EC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474" b="-5814"/>
          <a:stretch/>
        </p:blipFill>
        <p:spPr>
          <a:xfrm>
            <a:off x="3866946" y="5158682"/>
            <a:ext cx="2694925" cy="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6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14)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8,7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2,9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blipFill>
                <a:blip r:embed="rId5"/>
                <a:stretch>
                  <a:fillRect t="-5505"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706156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AD52C-83A3-394C-B904-39B5DBAB7C7D}"/>
                  </a:ext>
                </a:extLst>
              </p:cNvPr>
              <p:cNvSpPr txBox="1"/>
              <p:nvPr/>
            </p:nvSpPr>
            <p:spPr>
              <a:xfrm>
                <a:off x="4097382" y="3492912"/>
                <a:ext cx="36750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,7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:2,9=87:29=3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BAD52C-83A3-394C-B904-39B5DBAB7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82" y="3492912"/>
                <a:ext cx="36750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1853B54-BAD7-E38D-D0D4-2236B4776F5A}"/>
              </a:ext>
            </a:extLst>
          </p:cNvPr>
          <p:cNvSpPr txBox="1"/>
          <p:nvPr/>
        </p:nvSpPr>
        <p:spPr>
          <a:xfrm>
            <a:off x="8728502" y="5423232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</a:t>
            </a:r>
            <a:r>
              <a:rPr lang="ru-RU" sz="2000" dirty="0">
                <a:solidFill>
                  <a:prstClr val="black"/>
                </a:solidFill>
                <a:latin typeface="Franklin Gothic Medium" panose="020B0603020102020204" pitchFamily="34" charset="0"/>
                <a:cs typeface="Adelle Sans Devanagari Thin" panose="02000503000000020004" pitchFamily="2" charset="-78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Adelle Sans Devanagari Thin" panose="0200050300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7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15)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9,6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blipFill>
                <a:blip r:embed="rId5"/>
                <a:stretch>
                  <a:fillRect t="-5505"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706156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127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16)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8,1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,9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blipFill>
                <a:blip r:embed="rId5"/>
                <a:stretch>
                  <a:fillRect t="-5505"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706156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8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17)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13,2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blipFill>
                <a:blip r:embed="rId5"/>
                <a:stretch>
                  <a:fillRect t="-5505"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706156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86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18)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8,2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blipFill>
                <a:blip r:embed="rId5"/>
                <a:stretch>
                  <a:fillRect t="-5505"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706156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55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19)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,6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,6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blipFill>
                <a:blip r:embed="rId5"/>
                <a:stretch>
                  <a:fillRect t="-5505"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706156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04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№2. Действия с десятичными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20)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,8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,7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78262"/>
              </a:xfrm>
              <a:prstGeom prst="rect">
                <a:avLst/>
              </a:prstGeom>
              <a:blipFill>
                <a:blip r:embed="rId5"/>
                <a:stretch>
                  <a:fillRect t="-5505" b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930170" y="2706156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72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marR="0" lvl="0" indent="-51435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53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0D6373-43FD-9F27-597C-CF47B9286A2D}"/>
              </a:ext>
            </a:extLst>
          </p:cNvPr>
          <p:cNvSpPr txBox="1"/>
          <p:nvPr/>
        </p:nvSpPr>
        <p:spPr>
          <a:xfrm>
            <a:off x="8910053" y="6412628"/>
            <a:ext cx="26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delle Sans Devanagari Thin" panose="02000503000000020004" pitchFamily="2" charset="-78"/>
              </a:rPr>
              <a:t>Ответ: 1,26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1A55E4-45FC-18C7-9CEC-CBDB65272C4B}"/>
                  </a:ext>
                </a:extLst>
              </p:cNvPr>
              <p:cNvSpPr txBox="1"/>
              <p:nvPr/>
            </p:nvSpPr>
            <p:spPr>
              <a:xfrm>
                <a:off x="1555455" y="4474832"/>
                <a:ext cx="8205234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53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53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ru-RU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  <m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53</m:t>
                          </m:r>
                        </m:num>
                        <m:den>
                          <m:r>
                            <a:rPr kumimoji="0" lang="ru-RU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  <m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63</m:t>
                          </m:r>
                        </m:num>
                        <m:den>
                          <m:r>
                            <a:rPr kumimoji="0" lang="ru-RU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  <m:r>
                        <a:rPr kumimoji="0" lang="ru-RU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  <m: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ru-RU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126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=1,26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1A55E4-45FC-18C7-9CEC-CBDB65272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455" y="4474832"/>
                <a:ext cx="8205234" cy="793679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848FDCA-B318-471C-0293-B3201730B42E}"/>
              </a:ext>
            </a:extLst>
          </p:cNvPr>
          <p:cNvSpPr txBox="1"/>
          <p:nvPr/>
        </p:nvSpPr>
        <p:spPr>
          <a:xfrm>
            <a:off x="1555455" y="3120339"/>
            <a:ext cx="8035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Franklin Gothic Book" panose="020B0503020102020204" pitchFamily="34" charset="0"/>
              </a:rPr>
              <a:t>Приведём дроби к наименьшему общему знаменателю: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BEA8DE-5F83-46A7-23FF-ED75DF8BB8E0}"/>
              </a:ext>
            </a:extLst>
          </p:cNvPr>
          <p:cNvSpPr txBox="1"/>
          <p:nvPr/>
        </p:nvSpPr>
        <p:spPr>
          <a:xfrm>
            <a:off x="1555455" y="3741136"/>
            <a:ext cx="925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Franklin Gothic Book" panose="020B0503020102020204" pitchFamily="34" charset="0"/>
              </a:rPr>
              <a:t>Для знаменателей 5 и 50 наименьший общий знаменатель = 50.</a:t>
            </a:r>
          </a:p>
        </p:txBody>
      </p:sp>
      <p:sp>
        <p:nvSpPr>
          <p:cNvPr id="4" name="Дуга 3">
            <a:extLst>
              <a:ext uri="{FF2B5EF4-FFF2-40B4-BE49-F238E27FC236}">
                <a16:creationId xmlns:a16="http://schemas.microsoft.com/office/drawing/2014/main" id="{CB40B0BA-C747-865C-3E1B-6BFB39EDD034}"/>
              </a:ext>
            </a:extLst>
          </p:cNvPr>
          <p:cNvSpPr/>
          <p:nvPr/>
        </p:nvSpPr>
        <p:spPr>
          <a:xfrm rot="5626314">
            <a:off x="1417736" y="4154150"/>
            <a:ext cx="457265" cy="369332"/>
          </a:xfrm>
          <a:prstGeom prst="arc">
            <a:avLst>
              <a:gd name="adj1" fmla="val 16200000"/>
              <a:gd name="adj2" fmla="val 2152045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29A4D-09B1-048A-B588-879F1BE99A68}"/>
              </a:ext>
            </a:extLst>
          </p:cNvPr>
          <p:cNvSpPr txBox="1"/>
          <p:nvPr/>
        </p:nvSpPr>
        <p:spPr>
          <a:xfrm>
            <a:off x="1359288" y="4212260"/>
            <a:ext cx="4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10</a:t>
            </a:r>
            <a:endParaRPr lang="ru-RU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1AAE6FBD-5298-CE2C-4EBF-BA01E08968B2}"/>
              </a:ext>
            </a:extLst>
          </p:cNvPr>
          <p:cNvSpPr/>
          <p:nvPr/>
        </p:nvSpPr>
        <p:spPr>
          <a:xfrm rot="5626314">
            <a:off x="1966242" y="4173630"/>
            <a:ext cx="457265" cy="369332"/>
          </a:xfrm>
          <a:prstGeom prst="arc">
            <a:avLst>
              <a:gd name="adj1" fmla="val 16200000"/>
              <a:gd name="adj2" fmla="val 2152045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B3A62-7BA2-7C8C-C7C9-F3FDE2F0DC22}"/>
              </a:ext>
            </a:extLst>
          </p:cNvPr>
          <p:cNvSpPr txBox="1"/>
          <p:nvPr/>
        </p:nvSpPr>
        <p:spPr>
          <a:xfrm>
            <a:off x="2041842" y="4220861"/>
            <a:ext cx="37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1</a:t>
            </a:r>
            <a:endParaRPr lang="ru-RU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13" grpId="0"/>
      <p:bldP spid="15" grpId="0"/>
      <p:bldP spid="4" grpId="0" animBg="1"/>
      <p:bldP spid="5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</a:t>
            </a:r>
            <a:r>
              <a:rPr lang="ru-RU" sz="24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Franklin Gothic Medium" panose="020B0603020102020204" pitchFamily="34" charset="0"/>
              </a:rPr>
              <a:t>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2)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6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3)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29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4)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37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51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94" y="112662"/>
            <a:ext cx="74641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ОГЭ-2025 (математика). Задание №6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294" y="591588"/>
            <a:ext cx="76131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№1. Действия с обыкновенными дробями</a:t>
            </a:r>
            <a:endParaRPr kumimoji="0" lang="ru-RU" sz="2400" b="1" i="1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35" y="6455791"/>
            <a:ext cx="1718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https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Times New Roman" panose="02020603050405020304" pitchFamily="18" charset="0"/>
              </a:rPr>
              <a:t>math.ru</a:t>
            </a:r>
            <a:endParaRPr kumimoji="0" lang="ru-RU" sz="1200" b="1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символ, Графика, логотип, круг&#10;&#10;Автоматически созданное описание">
            <a:extLst>
              <a:ext uri="{FF2B5EF4-FFF2-40B4-BE49-F238E27FC236}">
                <a16:creationId xmlns:a16="http://schemas.microsoft.com/office/drawing/2014/main" id="{476AC8D1-CAAE-E6E2-4BDF-5C72BC77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54" b="92635" l="6846" r="92946">
                        <a14:foregroundMark x1="14834" y1="61307" x2="14834" y2="61307"/>
                        <a14:foregroundMark x1="47407" y1="51452" x2="47407" y2="51452"/>
                        <a14:foregroundMark x1="7988" y1="37759" x2="7988" y2="37759"/>
                        <a14:foregroundMark x1="70228" y1="46162" x2="70228" y2="46162"/>
                        <a14:foregroundMark x1="74689" y1="59751" x2="74689" y2="59751"/>
                        <a14:foregroundMark x1="26971" y1="7054" x2="26971" y2="7054"/>
                        <a14:foregroundMark x1="49066" y1="49066" x2="49066" y2="49066"/>
                        <a14:foregroundMark x1="46369" y1="45747" x2="46992" y2="50622"/>
                        <a14:foregroundMark x1="56120" y1="34440" x2="66390" y2="38278"/>
                        <a14:foregroundMark x1="30809" y1="90560" x2="34025" y2="92635"/>
                        <a14:foregroundMark x1="69606" y1="21577" x2="64212" y2="21058"/>
                        <a14:foregroundMark x1="66390" y1="17739" x2="53942" y2="18361"/>
                        <a14:foregroundMark x1="52801" y1="68465" x2="45643" y2="70643"/>
                        <a14:foregroundMark x1="31432" y1="71266" x2="21162" y2="64315"/>
                        <a14:foregroundMark x1="14834" y1="60996" x2="9959" y2="38589"/>
                        <a14:foregroundMark x1="11515" y1="21992" x2="6950" y2="33195"/>
                        <a14:foregroundMark x1="35062" y1="73963" x2="43776" y2="74896"/>
                        <a14:foregroundMark x1="43154" y1="48340" x2="42531" y2="45851"/>
                        <a14:foregroundMark x1="41079" y1="18672" x2="33195" y2="24793"/>
                        <a14:foregroundMark x1="31432" y1="34129" x2="27801" y2="44087"/>
                        <a14:foregroundMark x1="26556" y1="52178" x2="26245" y2="44398"/>
                        <a14:foregroundMark x1="71577" y1="21473" x2="74896" y2="24793"/>
                        <a14:foregroundMark x1="85788" y1="28112" x2="85996" y2="32573"/>
                        <a14:foregroundMark x1="88485" y1="35892" x2="89108" y2="40145"/>
                        <a14:foregroundMark x1="92946" y1="42220" x2="92635" y2="45539"/>
                        <a14:foregroundMark x1="71888" y1="56432" x2="73029" y2="66390"/>
                        <a14:foregroundMark x1="74274" y1="51037" x2="73963" y2="62759"/>
                        <a14:foregroundMark x1="72718" y1="74274" x2="66390" y2="81224"/>
                        <a14:foregroundMark x1="63382" y1="83610" x2="54668" y2="87552"/>
                        <a14:foregroundMark x1="73340" y1="50726" x2="71577" y2="41390"/>
                        <a14:foregroundMark x1="50415" y1="91183" x2="41701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176" y="118635"/>
            <a:ext cx="925094" cy="94590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/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Franklin Gothic Book" panose="020B0503020102020204" pitchFamily="34" charset="0"/>
                    <a:ea typeface="+mn-ea"/>
                    <a:cs typeface="+mn-cs"/>
                  </a:rPr>
                  <a:t>5) Найдите значение выражения:</a:t>
                </a: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11</m:t>
                          </m:r>
                        </m:num>
                        <m:den>
                          <m:r>
                            <a:rPr kumimoji="0" lang="ru-RU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 panose="020B05030201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F2B99F-DA9F-61DE-81BF-FAA95E72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59" y="1295915"/>
                <a:ext cx="10958882" cy="1341457"/>
              </a:xfrm>
              <a:prstGeom prst="rect">
                <a:avLst/>
              </a:prstGeom>
              <a:blipFill>
                <a:blip r:embed="rId5"/>
                <a:stretch>
                  <a:fillRect t="-5660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0BEC363-76F2-49F1-3F42-BB6D9B304A78}"/>
              </a:ext>
            </a:extLst>
          </p:cNvPr>
          <p:cNvCxnSpPr>
            <a:cxnSpLocks/>
          </p:cNvCxnSpPr>
          <p:nvPr/>
        </p:nvCxnSpPr>
        <p:spPr>
          <a:xfrm>
            <a:off x="898452" y="2783993"/>
            <a:ext cx="10645271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42708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1792</Words>
  <Application>Microsoft Macintosh PowerPoint</Application>
  <PresentationFormat>Широкоэкранный</PresentationFormat>
  <Paragraphs>385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7" baseType="lpstr">
      <vt:lpstr>-apple-system</vt:lpstr>
      <vt:lpstr>Aptos</vt:lpstr>
      <vt:lpstr>Arial</vt:lpstr>
      <vt:lpstr>Calibri</vt:lpstr>
      <vt:lpstr>Calibri Light</vt:lpstr>
      <vt:lpstr>Cambria Math</vt:lpstr>
      <vt:lpstr>Franklin Gothic Book</vt:lpstr>
      <vt:lpstr>Franklin Gothic Medium</vt:lpstr>
      <vt:lpstr>Segoe UI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Соханов Игорь Иванович</dc:creator>
  <cp:lastModifiedBy>Соханов Игорь Иванович</cp:lastModifiedBy>
  <cp:revision>10</cp:revision>
  <dcterms:created xsi:type="dcterms:W3CDTF">2024-08-07T14:24:03Z</dcterms:created>
  <dcterms:modified xsi:type="dcterms:W3CDTF">2024-08-12T19:45:05Z</dcterms:modified>
</cp:coreProperties>
</file>