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5"/>
  </p:notesMasterIdLst>
  <p:sldIdLst>
    <p:sldId id="257" r:id="rId2"/>
    <p:sldId id="270" r:id="rId3"/>
    <p:sldId id="271" r:id="rId4"/>
    <p:sldId id="282" r:id="rId5"/>
    <p:sldId id="258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31" r:id="rId55"/>
    <p:sldId id="332" r:id="rId56"/>
    <p:sldId id="333" r:id="rId57"/>
    <p:sldId id="337" r:id="rId58"/>
    <p:sldId id="338" r:id="rId59"/>
    <p:sldId id="334" r:id="rId60"/>
    <p:sldId id="336" r:id="rId61"/>
    <p:sldId id="335" r:id="rId62"/>
    <p:sldId id="340" r:id="rId63"/>
    <p:sldId id="339" r:id="rId64"/>
    <p:sldId id="341" r:id="rId65"/>
    <p:sldId id="342" r:id="rId66"/>
    <p:sldId id="343" r:id="rId67"/>
    <p:sldId id="344" r:id="rId68"/>
    <p:sldId id="345" r:id="rId69"/>
    <p:sldId id="346" r:id="rId70"/>
    <p:sldId id="347" r:id="rId71"/>
    <p:sldId id="348" r:id="rId72"/>
    <p:sldId id="349" r:id="rId73"/>
    <p:sldId id="350" r:id="rId74"/>
    <p:sldId id="351" r:id="rId75"/>
    <p:sldId id="352" r:id="rId76"/>
    <p:sldId id="353" r:id="rId77"/>
    <p:sldId id="354" r:id="rId78"/>
    <p:sldId id="355" r:id="rId79"/>
    <p:sldId id="356" r:id="rId80"/>
    <p:sldId id="357" r:id="rId81"/>
    <p:sldId id="358" r:id="rId82"/>
    <p:sldId id="359" r:id="rId83"/>
    <p:sldId id="360" r:id="rId84"/>
    <p:sldId id="361" r:id="rId85"/>
    <p:sldId id="362" r:id="rId86"/>
    <p:sldId id="363" r:id="rId87"/>
    <p:sldId id="364" r:id="rId88"/>
    <p:sldId id="365" r:id="rId89"/>
    <p:sldId id="366" r:id="rId90"/>
    <p:sldId id="367" r:id="rId91"/>
    <p:sldId id="368" r:id="rId92"/>
    <p:sldId id="369" r:id="rId93"/>
    <p:sldId id="370" r:id="rId94"/>
    <p:sldId id="371" r:id="rId95"/>
    <p:sldId id="372" r:id="rId96"/>
    <p:sldId id="373" r:id="rId97"/>
    <p:sldId id="374" r:id="rId98"/>
    <p:sldId id="375" r:id="rId99"/>
    <p:sldId id="376" r:id="rId100"/>
    <p:sldId id="377" r:id="rId101"/>
    <p:sldId id="378" r:id="rId102"/>
    <p:sldId id="379" r:id="rId103"/>
    <p:sldId id="380" r:id="rId104"/>
    <p:sldId id="381" r:id="rId105"/>
    <p:sldId id="382" r:id="rId106"/>
    <p:sldId id="383" r:id="rId107"/>
    <p:sldId id="384" r:id="rId108"/>
    <p:sldId id="385" r:id="rId109"/>
    <p:sldId id="386" r:id="rId110"/>
    <p:sldId id="387" r:id="rId111"/>
    <p:sldId id="388" r:id="rId112"/>
    <p:sldId id="389" r:id="rId113"/>
    <p:sldId id="390" r:id="rId1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63"/>
    <p:restoredTop sz="94658"/>
  </p:normalViewPr>
  <p:slideViewPr>
    <p:cSldViewPr snapToGrid="0">
      <p:cViewPr varScale="1">
        <p:scale>
          <a:sx n="120" d="100"/>
          <a:sy n="120" d="100"/>
        </p:scale>
        <p:origin x="10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46ECB-909A-B14B-85CE-4352513EF928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477DC-5EA5-C540-B7AC-1A2063A8A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32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011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42431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650110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81131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825894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762906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808788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236768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454844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680070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031150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710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243405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115121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557575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1713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122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030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474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909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402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983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1642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9442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264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775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1468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0402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2080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1198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7464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9976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685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8771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1177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020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4672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4377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1943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3249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7115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4014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8604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3430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7452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3104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213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0786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9054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3097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2177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6387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77040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1840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6128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5035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4964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617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97809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1838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86113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81530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65050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28932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90993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34507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20085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46370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281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79094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09868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49203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45150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35968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62975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47670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63844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37147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00957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175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59712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78937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34819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46857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60165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5383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21460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18606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03692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18215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486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57485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36064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84666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16915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32130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47689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20969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72917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1148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75471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605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51949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08049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05595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97718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92391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70463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95502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48842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06952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739408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295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244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47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227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8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66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823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506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450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621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56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66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EBA76-ABCF-441C-B462-F397846504DA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72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microsoft.com/office/2007/relationships/hdphoto" Target="../media/hdphoto4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microsoft.com/office/2007/relationships/hdphoto" Target="../media/hdphoto4.wd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4.wdp"/><Relationship Id="rId9" Type="http://schemas.openxmlformats.org/officeDocument/2006/relationships/image" Target="../media/image2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4.wdp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4.wdp"/><Relationship Id="rId9" Type="http://schemas.openxmlformats.org/officeDocument/2006/relationships/image" Target="../media/image3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hdphoto4.wdp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microsoft.com/office/2007/relationships/hdphoto" Target="../media/hdphoto4.wdp"/><Relationship Id="rId9" Type="http://schemas.openxmlformats.org/officeDocument/2006/relationships/image" Target="../media/image4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microsoft.com/office/2007/relationships/hdphoto" Target="../media/hdphoto4.wdp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343197"/>
            <a:ext cx="746415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38938" y="1913330"/>
            <a:ext cx="931412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Задание №10.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Задачи на вероятность</a:t>
            </a:r>
            <a:endParaRPr kumimoji="0" lang="ru-RU" sz="60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87530" y="6332305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854" y="156363"/>
            <a:ext cx="958445" cy="9584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адпись 2">
            <a:extLst>
              <a:ext uri="{FF2B5EF4-FFF2-40B4-BE49-F238E27FC236}">
                <a16:creationId xmlns:a16="http://schemas.microsoft.com/office/drawing/2014/main" id="{12ECE684-FC14-7864-911C-0206C554011C}"/>
              </a:ext>
            </a:extLst>
          </p:cNvPr>
          <p:cNvSpPr txBox="1"/>
          <p:nvPr/>
        </p:nvSpPr>
        <p:spPr>
          <a:xfrm>
            <a:off x="9798156" y="1194937"/>
            <a:ext cx="2154929" cy="6650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ГБОУ Школа 2033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53BF8F-CB09-8384-9E2E-398FA64B2E79}"/>
                  </a:ext>
                </a:extLst>
              </p:cNvPr>
              <p:cNvSpPr txBox="1"/>
              <p:nvPr/>
            </p:nvSpPr>
            <p:spPr>
              <a:xfrm>
                <a:off x="4675234" y="4507666"/>
                <a:ext cx="2841528" cy="116929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4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440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44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ru-RU" sz="4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53BF8F-CB09-8384-9E2E-398FA64B2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234" y="4507666"/>
                <a:ext cx="2841528" cy="1169294"/>
              </a:xfrm>
              <a:prstGeom prst="rect">
                <a:avLst/>
              </a:prstGeom>
              <a:blipFill>
                <a:blip r:embed="rId5"/>
                <a:stretch>
                  <a:fillRect l="-442" b="-1595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8E73BC8-CE10-30AF-4C74-B39D983CD26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813" l="0" r="100000">
                        <a14:foregroundMark x1="36167" y1="16813" x2="36167" y2="16813"/>
                        <a14:foregroundMark x1="38333" y1="11875" x2="38333" y2="11875"/>
                        <a14:foregroundMark x1="31667" y1="11063" x2="43750" y2="9313"/>
                        <a14:foregroundMark x1="30583" y1="12125" x2="34583" y2="7813"/>
                        <a14:foregroundMark x1="43500" y1="9188" x2="36333" y2="8063"/>
                        <a14:foregroundMark x1="40083" y1="8500" x2="34917" y2="8063"/>
                        <a14:foregroundMark x1="66333" y1="17375" x2="58583" y2="27187"/>
                        <a14:foregroundMark x1="59167" y1="24000" x2="54333" y2="23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50" y="3759017"/>
            <a:ext cx="2267723" cy="302363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FBD578E-F386-1FB4-0F98-809D1846CB3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60">
                        <a14:foregroundMark x1="54244" y1="4851" x2="45756" y2="12129"/>
                        <a14:foregroundMark x1="45756" y1="20861" x2="45756" y2="20861"/>
                        <a14:foregroundMark x1="52547" y1="18921" x2="52547" y2="18921"/>
                        <a14:foregroundMark x1="57301" y1="22317" x2="57301" y2="22317"/>
                        <a14:foregroundMark x1="55603" y1="29836" x2="55603" y2="29836"/>
                        <a14:foregroundMark x1="51868" y1="25955" x2="51868" y2="25955"/>
                        <a14:foregroundMark x1="60017" y1="16980" x2="60017" y2="16980"/>
                        <a14:foregroundMark x1="58998" y1="11643" x2="58998" y2="11643"/>
                        <a14:foregroundMark x1="56961" y1="7277" x2="56961" y2="7277"/>
                        <a14:foregroundMark x1="59677" y1="19406" x2="59677" y2="19406"/>
                        <a14:foregroundMark x1="57640" y1="27411" x2="57640" y2="27411"/>
                        <a14:foregroundMark x1="58319" y1="25227" x2="58319" y2="25227"/>
                        <a14:foregroundMark x1="55942" y1="32019" x2="55942" y2="32019"/>
                        <a14:foregroundMark x1="46435" y1="25713" x2="46435" y2="25713"/>
                        <a14:foregroundMark x1="45756" y1="23529" x2="45756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623" y="3895687"/>
            <a:ext cx="1963930" cy="275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60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Бабушка и чашки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6) </a:t>
            </a:r>
            <a:r>
              <a:rPr lang="ru-RU" sz="2800" dirty="0">
                <a:latin typeface="Franklin Gothic Book" panose="020B0503020102020204" pitchFamily="34" charset="0"/>
              </a:rPr>
              <a:t>У бабушки 20 чашек: 14 с красными цветами, остальные с синими. Бабушка наливает чай в случайно выбранную чашку. Найдите вероятность того, что это будет чашка с синими цветами.</a:t>
            </a:r>
            <a:r>
              <a:rPr lang="ru-RU" sz="2800" dirty="0">
                <a:effectLst/>
                <a:latin typeface="Franklin Gothic Book" panose="020B0503020102020204" pitchFamily="34" charset="0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74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7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Шариковые ручки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3) Вероятность того, что новая шариковая ручка пишет плохо (или не пишет), равна 0,21. Покупатель в магазине выбирает одну шариковую ручку. Найдите вероятность того, что эта ручка пишет хорошо.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309831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44670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7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Шариковые ручки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4) Вероятность того, что новая шариковая ручка пишет плохо (или не пишет), равна 0,13. Покупатель в магазине выбирает одну шариковую ручку. Найдите вероятность того, что эта ручка пишет хорошо.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309831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03847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7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Шариковые ручки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5) Вероятность того, что новая шариковая ручка пишет плохо (или не пишет), равна 0,26. Покупатель в магазине выбирает одну шариковую ручку. Найдите вероятность того, что эта ручка пишет хорошо.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309831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1308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7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Шариковые ручки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6) Вероятность того, что новая шариковая ручка пишет плохо (или не пишет), равна 0,28. Покупатель в магазине выбирает одну шариковую ручку. Найдите вероятность того, что эта ручка пишет хорошо.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309831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02424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7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Шариковые ручки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7) Вероятность того, что новая шариковая ручка пишет плохо (или не пишет), равна 0,12. Покупатель в магазине выбирает одну шариковую ручку. Найдите вероятность того, что эта ручка пишет хорошо.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309831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6786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7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Шариковые ручки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8) Вероятность того, что новая шариковая ручка пишет плохо (или не пишет), равна 0,07. Покупатель в магазине выбирает одну шариковую ручку. Найдите вероятность того, что эта ручка пишет хорошо.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309831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10542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7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Шариковые ручки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9) Вероятность того, что новая шариковая ручка пишет плохо (или не пишет), равна 0,08. Покупатель в магазине выбирает одну шариковую ручку. Найдите вероятность того, что эта ручка пишет хорошо.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309831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97138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7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Шариковые ручки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10) Вероятность того, что новая шариковая ручка пишет плохо (или не пишет), равна 0,14. Покупатель в магазине выбирает одну шариковую ручку. Найдите вероятность того, что эта ручка пишет хорошо.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309831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64905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7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Шариковые ручки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11) Вероятность того, что новая шариковая ручка пишет плохо (или не пишет), равна 0,09. Покупатель в магазине выбирает одну шариковую ручку. Найдите вероятность того, что эта ручка пишет хорошо.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309831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34070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7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Шариковые ручки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12) Вероятность того, что новая шариковая ручка пишет плохо (или не пишет), равна 0,29. Покупатель в магазине выбирает одну шариковую ручку. Найдите вероятность того, что эта ручка пишет хорошо.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309831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608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Бабушка и чашки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7) </a:t>
            </a:r>
            <a:r>
              <a:rPr lang="ru-RU" sz="2800" dirty="0">
                <a:latin typeface="Franklin Gothic Book" panose="020B0503020102020204" pitchFamily="34" charset="0"/>
              </a:rPr>
              <a:t>У бабушки 25 чашек: 7 с красными цветами, остальные с синими. Бабушка наливает чай в случайно выбранную чашку. Найдите вероятность того, что это будет чашка с синими цветами.</a:t>
            </a:r>
            <a:r>
              <a:rPr lang="ru-RU" sz="2800" dirty="0">
                <a:effectLst/>
                <a:latin typeface="Franklin Gothic Book" panose="020B0503020102020204" pitchFamily="34" charset="0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34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7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Шариковые ручки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13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) Вероятность того, что новая шариковая ручка пишет плохо (или не пишет), равна 0,11. Покупатель в магазине выбирает одну шариковую ручку. Найдите вероятность того, что эта ручка пишет хорошо.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309831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97002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7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Шариковые ручки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14) Вероятность того, что новая шариковая ручка пишет плохо (или не пишет), равна 0,06. Покупатель в магазине выбирает одну шариковую ручку. Найдите вероятность того, что эта ручка пишет хорошо.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309831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96749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7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Шариковые ручки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15) Вероятность того, что новая шариковая ручка пишет плохо (или не пишет), равна 0,22. Покупатель в магазине выбирает одну шариковую ручку. Найдите вероятность того, что эта ручка пишет хорошо.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309831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42937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7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Шариковые ручки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16) Вероятность того, что новая шариковая ручка пишет плохо (или не пишет), равна 0,19. Покупатель в магазине выбирает одну шариковую ручку. Найдите вероятность того, что эта ручка пишет хорошо.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309831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361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Бабушка и чашки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prstClr val="black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8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latin typeface="Franklin Gothic Book" panose="020B0503020102020204" pitchFamily="34" charset="0"/>
              </a:rPr>
              <a:t>У бабушки 25 чашек: 5 с красными цветами, остальные с синими. Бабушка наливает чай в случайно выбранную чашку. Найдите вероятность того, что это будет чашка с синими цветами.</a:t>
            </a:r>
            <a:r>
              <a:rPr lang="ru-RU" sz="2800" dirty="0">
                <a:effectLst/>
                <a:latin typeface="Franklin Gothic Book" panose="020B0503020102020204" pitchFamily="34" charset="0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30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Бабушка и чашки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9) </a:t>
            </a:r>
            <a:r>
              <a:rPr lang="ru-RU" sz="2800" dirty="0">
                <a:latin typeface="Franklin Gothic Book" panose="020B0503020102020204" pitchFamily="34" charset="0"/>
              </a:rPr>
              <a:t>У бабушки 25 чашек: 2 с красными цветами, остальные с синими. Бабушка наливает чай в случайно выбранную чашку. Найдите вероятность того, что это будет чашка с синими цветами.</a:t>
            </a:r>
            <a:r>
              <a:rPr lang="ru-RU" sz="2800" dirty="0">
                <a:effectLst/>
                <a:latin typeface="Franklin Gothic Book" panose="020B0503020102020204" pitchFamily="34" charset="0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18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Бабушка и чашки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10) </a:t>
            </a:r>
            <a:r>
              <a:rPr lang="ru-RU" sz="2800" dirty="0">
                <a:latin typeface="Franklin Gothic Book" panose="020B0503020102020204" pitchFamily="34" charset="0"/>
              </a:rPr>
              <a:t>У бабушки 20 чашек: 9 с красными цветами, остальные с синими. Бабушка наливает чай в случайно выбранную чашку. Найдите вероятность того, что это будет чашка с синими цветами.</a:t>
            </a:r>
            <a:r>
              <a:rPr lang="ru-RU" sz="2800" dirty="0">
                <a:effectLst/>
                <a:latin typeface="Franklin Gothic Book" panose="020B0503020102020204" pitchFamily="34" charset="0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Бабушка и чашки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11) </a:t>
            </a:r>
            <a:r>
              <a:rPr lang="ru-RU" sz="2800" dirty="0">
                <a:latin typeface="Franklin Gothic Book" panose="020B0503020102020204" pitchFamily="34" charset="0"/>
              </a:rPr>
              <a:t>У бабушки 10 чашек: 3 с красными цветами, остальные с синими. Бабушка наливает чай в случайно выбранную чашку. Найдите вероятность того, что это будет чашка с синими цветами.</a:t>
            </a:r>
            <a:r>
              <a:rPr lang="ru-RU" sz="2800" dirty="0">
                <a:effectLst/>
                <a:latin typeface="Franklin Gothic Book" panose="020B0503020102020204" pitchFamily="34" charset="0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23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Бабушка и чашки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12) </a:t>
            </a:r>
            <a:r>
              <a:rPr lang="ru-RU" sz="2800" dirty="0">
                <a:latin typeface="Franklin Gothic Book" panose="020B0503020102020204" pitchFamily="34" charset="0"/>
              </a:rPr>
              <a:t>У бабушки 20 чашек: 12 с красными цветами, остальные с синими. Бабушка наливает чай в случайно выбранную чашку. Найдите вероятность того, что это будет чашка с синими цветами.</a:t>
            </a:r>
            <a:r>
              <a:rPr lang="ru-RU" sz="2800" dirty="0">
                <a:effectLst/>
                <a:latin typeface="Franklin Gothic Book" panose="020B0503020102020204" pitchFamily="34" charset="0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1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Бабушка и чашки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13) </a:t>
            </a:r>
            <a:r>
              <a:rPr lang="ru-RU" sz="2800" dirty="0">
                <a:latin typeface="Franklin Gothic Book" panose="020B0503020102020204" pitchFamily="34" charset="0"/>
              </a:rPr>
              <a:t>У бабушки 20 чашек: 6 с красными цветами, остальные с синими. Бабушка наливает чай в случайно выбранную чашку. Найдите вероятность того, что это будет чашка с синими цветами.</a:t>
            </a:r>
            <a:r>
              <a:rPr lang="ru-RU" sz="2800" dirty="0">
                <a:effectLst/>
                <a:latin typeface="Franklin Gothic Book" panose="020B0503020102020204" pitchFamily="34" charset="0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19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Бабушка и чашки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14) </a:t>
            </a:r>
            <a:r>
              <a:rPr lang="ru-RU" sz="2800" dirty="0">
                <a:latin typeface="Franklin Gothic Book" panose="020B0503020102020204" pitchFamily="34" charset="0"/>
              </a:rPr>
              <a:t>У бабушки 25 чашек: 3 с красными цветами, остальные с синими. Бабушка наливает чай в случайно выбранную чашку. Найдите вероятность того, что это будет чашка с синими цветами.</a:t>
            </a:r>
            <a:r>
              <a:rPr lang="ru-RU" sz="2800" dirty="0">
                <a:effectLst/>
                <a:latin typeface="Franklin Gothic Book" panose="020B0503020102020204" pitchFamily="34" charset="0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53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Бабушка и чашки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15) </a:t>
            </a:r>
            <a:r>
              <a:rPr lang="ru-RU" sz="2800" dirty="0">
                <a:latin typeface="Franklin Gothic Book" panose="020B0503020102020204" pitchFamily="34" charset="0"/>
              </a:rPr>
              <a:t>У бабушки 15 чашек: 6 с красными цветами, остальные с синими. Бабушка наливает чай в случайно выбранную чашку. Найдите вероятность того, что это будет чашка с синими цветами.</a:t>
            </a:r>
            <a:r>
              <a:rPr lang="ru-RU" sz="2800" dirty="0">
                <a:effectLst/>
                <a:latin typeface="Franklin Gothic Book" panose="020B0503020102020204" pitchFamily="34" charset="0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8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3" y="112662"/>
            <a:ext cx="99522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№10. Задачи на вероятность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Краткая теоретическая информация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77AC91-9841-95D2-0F25-05A675031CAA}"/>
              </a:ext>
            </a:extLst>
          </p:cNvPr>
          <p:cNvSpPr txBox="1">
            <a:spLocks/>
          </p:cNvSpPr>
          <p:nvPr/>
        </p:nvSpPr>
        <p:spPr>
          <a:xfrm>
            <a:off x="1294362" y="1442422"/>
            <a:ext cx="9603275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>
                <a:solidFill>
                  <a:srgbClr val="C00000"/>
                </a:solidFill>
                <a:latin typeface="Franklin Gothic Book" panose="020B0503020102020204" pitchFamily="34" charset="0"/>
              </a:rPr>
              <a:t>Основные понятия теории вероятностей:</a:t>
            </a:r>
            <a:endParaRPr lang="ru-RU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B7F35FDB-8EB9-183C-4776-AE740B48253E}"/>
              </a:ext>
            </a:extLst>
          </p:cNvPr>
          <p:cNvSpPr txBox="1">
            <a:spLocks/>
          </p:cNvSpPr>
          <p:nvPr/>
        </p:nvSpPr>
        <p:spPr>
          <a:xfrm>
            <a:off x="1177404" y="2880826"/>
            <a:ext cx="10507548" cy="15320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Испытание</a:t>
            </a:r>
            <a:r>
              <a:rPr lang="ru-RU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(опыт, наблюдение, измерение, действие);</a:t>
            </a:r>
            <a:endParaRPr lang="ru-RU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Событие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384AB8FF-884B-6794-9737-A333433D1920}"/>
              </a:ext>
            </a:extLst>
          </p:cNvPr>
          <p:cNvCxnSpPr>
            <a:cxnSpLocks/>
          </p:cNvCxnSpPr>
          <p:nvPr/>
        </p:nvCxnSpPr>
        <p:spPr>
          <a:xfrm>
            <a:off x="2940908" y="3646832"/>
            <a:ext cx="684794" cy="2611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AF01EAE-502D-F114-D507-CF1F58DFF3BF}"/>
              </a:ext>
            </a:extLst>
          </p:cNvPr>
          <p:cNvSpPr txBox="1"/>
          <p:nvPr/>
        </p:nvSpPr>
        <p:spPr>
          <a:xfrm>
            <a:off x="3625702" y="3694648"/>
            <a:ext cx="6634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является результатом испытания;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обозначается заглавной буквой: А, В, С,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BD717F7-93FE-7D23-D987-14FA3384F5E7}"/>
                  </a:ext>
                </a:extLst>
              </p:cNvPr>
              <p:cNvSpPr txBox="1"/>
              <p:nvPr/>
            </p:nvSpPr>
            <p:spPr>
              <a:xfrm>
                <a:off x="3196089" y="5028798"/>
                <a:ext cx="8140268" cy="120032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latin typeface="Franklin Gothic Book" panose="020B0503020102020204" pitchFamily="34" charset="0"/>
                  </a:rPr>
                  <a:t>Например: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400" dirty="0">
                    <a:latin typeface="Franklin Gothic Book" panose="020B0503020102020204" pitchFamily="34" charset="0"/>
                  </a:rPr>
                  <a:t>Испытание – </a:t>
                </a:r>
                <a:r>
                  <a:rPr lang="ru-RU" sz="2400" i="1" dirty="0">
                    <a:latin typeface="Franklin Gothic Book" panose="020B0503020102020204" pitchFamily="34" charset="0"/>
                  </a:rPr>
                  <a:t>«однократное бросание игрального кубика»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400" dirty="0">
                    <a:latin typeface="Franklin Gothic Book" panose="020B0503020102020204" pitchFamily="34" charset="0"/>
                  </a:rPr>
                  <a:t>Событие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u-RU" sz="2400" dirty="0">
                    <a:latin typeface="Franklin Gothic Book" panose="020B0503020102020204" pitchFamily="34" charset="0"/>
                  </a:rPr>
                  <a:t> – </a:t>
                </a:r>
                <a:r>
                  <a:rPr lang="ru-RU" sz="2400" i="1" dirty="0">
                    <a:latin typeface="Franklin Gothic Book" panose="020B0503020102020204" pitchFamily="34" charset="0"/>
                  </a:rPr>
                  <a:t>«на кубике выпало число 5»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BD717F7-93FE-7D23-D987-14FA3384F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089" y="5028798"/>
                <a:ext cx="8140268" cy="1200329"/>
              </a:xfrm>
              <a:prstGeom prst="rect">
                <a:avLst/>
              </a:prstGeom>
              <a:blipFill>
                <a:blip r:embed="rId5"/>
                <a:stretch>
                  <a:fillRect l="-933" t="-3093" r="-778" b="-103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96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Бабушка и чашки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16) </a:t>
            </a:r>
            <a:r>
              <a:rPr lang="ru-RU" sz="2800" dirty="0">
                <a:latin typeface="Franklin Gothic Book" panose="020B0503020102020204" pitchFamily="34" charset="0"/>
              </a:rPr>
              <a:t>У бабушки 10 чашек: 4 с красными цветами, остальные с синими. Бабушка наливает чай в случайно выбранную чашку. Найдите вероятность того, что это будет чашка с синими цветами.</a:t>
            </a:r>
            <a:r>
              <a:rPr lang="ru-RU" sz="2800" dirty="0">
                <a:effectLst/>
                <a:latin typeface="Franklin Gothic Book" panose="020B0503020102020204" pitchFamily="34" charset="0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90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Пазлы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1) </a:t>
            </a:r>
            <a:r>
              <a:rPr lang="ru-RU" sz="24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Родительский комитет закупил 25 пазлов для подарков детям в связи с окончанием учебного года, из них 18 с машинами и 7 с видами городов. Подарки распределяются случайным образом между 25 детьми, среди которых есть Володя. Найдите вероятность того, что Володе достанется пазл с машиной.</a:t>
            </a:r>
            <a:r>
              <a:rPr lang="ru-RU" sz="2400" dirty="0">
                <a:effectLst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1D8ACB-166B-0896-5AA9-FD59BFD3CC5F}"/>
              </a:ext>
            </a:extLst>
          </p:cNvPr>
          <p:cNvSpPr txBox="1"/>
          <p:nvPr/>
        </p:nvSpPr>
        <p:spPr>
          <a:xfrm>
            <a:off x="739118" y="2911166"/>
            <a:ext cx="6320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Испытание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: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ru-RU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Володе случайно дарят пазл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u="sng" baseline="0" dirty="0">
                <a:solidFill>
                  <a:prstClr val="black"/>
                </a:solidFill>
                <a:latin typeface="Franklin Gothic Book" panose="020B0503020102020204" pitchFamily="34" charset="0"/>
              </a:rPr>
              <a:t>Событие</a:t>
            </a:r>
            <a:r>
              <a:rPr lang="en-US" sz="2400" b="1" u="sng" baseline="0" dirty="0">
                <a:solidFill>
                  <a:prstClr val="black"/>
                </a:solidFill>
                <a:latin typeface="Franklin Gothic Book" panose="020B0503020102020204" pitchFamily="34" charset="0"/>
              </a:rPr>
              <a:t> </a:t>
            </a:r>
            <a:r>
              <a:rPr lang="en-US" sz="2400" b="1" i="1" u="sng" baseline="0" dirty="0">
                <a:solidFill>
                  <a:prstClr val="black"/>
                </a:solidFill>
                <a:latin typeface="Franklin Gothic Book" panose="020B0503020102020204" pitchFamily="34" charset="0"/>
              </a:rPr>
              <a:t>A</a:t>
            </a:r>
            <a:r>
              <a:rPr lang="ru-RU" sz="2400" b="1" baseline="0" dirty="0">
                <a:solidFill>
                  <a:prstClr val="black"/>
                </a:solidFill>
                <a:latin typeface="Franklin Gothic Book" panose="020B0503020102020204" pitchFamily="34" charset="0"/>
              </a:rPr>
              <a:t>:</a:t>
            </a:r>
            <a:r>
              <a:rPr lang="ru-RU" sz="24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Володе достался пазл </a:t>
            </a:r>
            <a:r>
              <a:rPr lang="ru-RU" sz="24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с машиной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15622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0D6373-43FD-9F27-597C-CF47B9286A2D}"/>
              </a:ext>
            </a:extLst>
          </p:cNvPr>
          <p:cNvSpPr txBox="1"/>
          <p:nvPr/>
        </p:nvSpPr>
        <p:spPr>
          <a:xfrm>
            <a:off x="10536865" y="6383613"/>
            <a:ext cx="152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0,72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5E56A7-06D9-DBB2-3A38-1D16B7FAA748}"/>
              </a:ext>
            </a:extLst>
          </p:cNvPr>
          <p:cNvSpPr txBox="1"/>
          <p:nvPr/>
        </p:nvSpPr>
        <p:spPr>
          <a:xfrm>
            <a:off x="8106262" y="4881879"/>
            <a:ext cx="3098741" cy="40011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Способ вычисления №1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03BAF3-07A3-4F1A-CACD-34544178A91E}"/>
                  </a:ext>
                </a:extLst>
              </p:cNvPr>
              <p:cNvSpPr txBox="1"/>
              <p:nvPr/>
            </p:nvSpPr>
            <p:spPr>
              <a:xfrm>
                <a:off x="215481" y="4200168"/>
                <a:ext cx="772831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>
                    <a:latin typeface="Franklin Gothic Book" panose="020B0503020102020204" pitchFamily="34" charset="0"/>
                  </a:rPr>
                  <a:t>Общее число исходов: </a:t>
                </a:r>
                <a:r>
                  <a:rPr lang="ru-RU" sz="2400" dirty="0">
                    <a:latin typeface="Franklin Gothic Book" panose="020B0503020102020204" pitchFamily="34" charset="0"/>
                  </a:rPr>
                  <a:t>25 </a:t>
                </a:r>
                <a:r>
                  <a:rPr lang="ru-RU" sz="2000" i="1" dirty="0">
                    <a:latin typeface="Franklin Gothic Book" panose="020B0503020102020204" pitchFamily="34" charset="0"/>
                  </a:rPr>
                  <a:t>(всего 25 пазлов)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2400" dirty="0">
                  <a:latin typeface="Franklin Gothic Book" panose="020B0503020102020204" pitchFamily="34" charset="0"/>
                </a:endParaRPr>
              </a:p>
              <a:p>
                <a:r>
                  <a:rPr lang="ru-RU" sz="2400" b="1" i="1" dirty="0">
                    <a:latin typeface="Franklin Gothic Book" panose="020B0503020102020204" pitchFamily="34" charset="0"/>
                  </a:rPr>
                  <a:t>Число «благоприятных» исходов: </a:t>
                </a:r>
                <a:r>
                  <a:rPr lang="ru-RU" sz="2400" dirty="0">
                    <a:latin typeface="Franklin Gothic Book" panose="020B0503020102020204" pitchFamily="34" charset="0"/>
                  </a:rPr>
                  <a:t>18 </a:t>
                </a:r>
                <a:r>
                  <a:rPr lang="ru-RU" sz="2000" i="1" dirty="0">
                    <a:latin typeface="Franklin Gothic Book" panose="020B0503020102020204" pitchFamily="34" charset="0"/>
                  </a:rPr>
                  <a:t>(18 пазлов с машиной)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03BAF3-07A3-4F1A-CACD-34544178A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81" y="4200168"/>
                <a:ext cx="7728310" cy="1569660"/>
              </a:xfrm>
              <a:prstGeom prst="rect">
                <a:avLst/>
              </a:prstGeom>
              <a:blipFill>
                <a:blip r:embed="rId5"/>
                <a:stretch>
                  <a:fillRect l="-1148" t="-3200" r="-4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7CCA49-90A0-B213-C7B2-66FCD9258530}"/>
                  </a:ext>
                </a:extLst>
              </p:cNvPr>
              <p:cNvSpPr txBox="1"/>
              <p:nvPr/>
            </p:nvSpPr>
            <p:spPr>
              <a:xfrm>
                <a:off x="7943791" y="4007974"/>
                <a:ext cx="342368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7CCA49-90A0-B213-C7B2-66FCD9258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791" y="4007974"/>
                <a:ext cx="3423684" cy="786177"/>
              </a:xfrm>
              <a:prstGeom prst="rect">
                <a:avLst/>
              </a:prstGeom>
              <a:blipFill>
                <a:blip r:embed="rId6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 descr="Изображение выглядит как Шрифт, диаграмма, снимок экрана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A9DFF890-A8C5-BEDE-AE30-D9F30A6350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7554" y="5334168"/>
            <a:ext cx="1336157" cy="145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6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4" grpId="0" animBg="1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Пазлы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1) </a:t>
            </a:r>
            <a:r>
              <a:rPr lang="ru-RU" sz="24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Родительский комитет закупил 25 пазлов для подарков детям в связи с окончанием учебного года, из них 18 с машинами и 7 с видами городов. Подарки распределяются случайным образом между 25 детьми, среди которых есть Володя. Найдите вероятность того, что Володе достанется пазл с машиной.</a:t>
            </a:r>
            <a:r>
              <a:rPr lang="ru-RU" sz="2400" dirty="0">
                <a:effectLst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1D8ACB-166B-0896-5AA9-FD59BFD3CC5F}"/>
              </a:ext>
            </a:extLst>
          </p:cNvPr>
          <p:cNvSpPr txBox="1"/>
          <p:nvPr/>
        </p:nvSpPr>
        <p:spPr>
          <a:xfrm>
            <a:off x="739118" y="2911166"/>
            <a:ext cx="6320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Испытание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: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ru-RU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Володе случайно дарят пазл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u="sng" baseline="0" dirty="0">
                <a:solidFill>
                  <a:prstClr val="black"/>
                </a:solidFill>
                <a:latin typeface="Franklin Gothic Book" panose="020B0503020102020204" pitchFamily="34" charset="0"/>
              </a:rPr>
              <a:t>Событие</a:t>
            </a:r>
            <a:r>
              <a:rPr lang="en-US" sz="2400" b="1" u="sng" baseline="0" dirty="0">
                <a:solidFill>
                  <a:prstClr val="black"/>
                </a:solidFill>
                <a:latin typeface="Franklin Gothic Book" panose="020B0503020102020204" pitchFamily="34" charset="0"/>
              </a:rPr>
              <a:t> </a:t>
            </a:r>
            <a:r>
              <a:rPr lang="en-US" sz="2400" b="1" i="1" u="sng" baseline="0" dirty="0">
                <a:solidFill>
                  <a:prstClr val="black"/>
                </a:solidFill>
                <a:latin typeface="Franklin Gothic Book" panose="020B0503020102020204" pitchFamily="34" charset="0"/>
              </a:rPr>
              <a:t>A</a:t>
            </a:r>
            <a:r>
              <a:rPr lang="ru-RU" sz="2400" b="1" baseline="0" dirty="0">
                <a:solidFill>
                  <a:prstClr val="black"/>
                </a:solidFill>
                <a:latin typeface="Franklin Gothic Book" panose="020B0503020102020204" pitchFamily="34" charset="0"/>
              </a:rPr>
              <a:t>:</a:t>
            </a:r>
            <a:r>
              <a:rPr lang="ru-RU" sz="24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Володе достался пазл </a:t>
            </a:r>
            <a:r>
              <a:rPr lang="ru-RU" sz="24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с машиной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15622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0D6373-43FD-9F27-597C-CF47B9286A2D}"/>
              </a:ext>
            </a:extLst>
          </p:cNvPr>
          <p:cNvSpPr txBox="1"/>
          <p:nvPr/>
        </p:nvSpPr>
        <p:spPr>
          <a:xfrm>
            <a:off x="10536865" y="6383613"/>
            <a:ext cx="152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0,72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5E56A7-06D9-DBB2-3A38-1D16B7FAA748}"/>
              </a:ext>
            </a:extLst>
          </p:cNvPr>
          <p:cNvSpPr txBox="1"/>
          <p:nvPr/>
        </p:nvSpPr>
        <p:spPr>
          <a:xfrm>
            <a:off x="8106262" y="4881879"/>
            <a:ext cx="3098741" cy="40011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Способ вычисления №2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03BAF3-07A3-4F1A-CACD-34544178A91E}"/>
                  </a:ext>
                </a:extLst>
              </p:cNvPr>
              <p:cNvSpPr txBox="1"/>
              <p:nvPr/>
            </p:nvSpPr>
            <p:spPr>
              <a:xfrm>
                <a:off x="215481" y="4200168"/>
                <a:ext cx="772831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>
                    <a:latin typeface="Franklin Gothic Book" panose="020B0503020102020204" pitchFamily="34" charset="0"/>
                  </a:rPr>
                  <a:t>Общее число исходов: </a:t>
                </a:r>
                <a:r>
                  <a:rPr lang="ru-RU" sz="2400" dirty="0">
                    <a:latin typeface="Franklin Gothic Book" panose="020B0503020102020204" pitchFamily="34" charset="0"/>
                  </a:rPr>
                  <a:t>25 </a:t>
                </a:r>
                <a:r>
                  <a:rPr lang="ru-RU" sz="2000" i="1" dirty="0">
                    <a:latin typeface="Franklin Gothic Book" panose="020B0503020102020204" pitchFamily="34" charset="0"/>
                  </a:rPr>
                  <a:t>(всего 25 пазлов)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2400" dirty="0">
                  <a:latin typeface="Franklin Gothic Book" panose="020B0503020102020204" pitchFamily="34" charset="0"/>
                </a:endParaRPr>
              </a:p>
              <a:p>
                <a:r>
                  <a:rPr lang="ru-RU" sz="2400" b="1" i="1" dirty="0">
                    <a:latin typeface="Franklin Gothic Book" panose="020B0503020102020204" pitchFamily="34" charset="0"/>
                  </a:rPr>
                  <a:t>Число «благоприятных» исходов: </a:t>
                </a:r>
                <a:r>
                  <a:rPr lang="ru-RU" sz="2400" dirty="0">
                    <a:latin typeface="Franklin Gothic Book" panose="020B0503020102020204" pitchFamily="34" charset="0"/>
                  </a:rPr>
                  <a:t>18 </a:t>
                </a:r>
                <a:r>
                  <a:rPr lang="ru-RU" sz="2000" i="1" dirty="0">
                    <a:latin typeface="Franklin Gothic Book" panose="020B0503020102020204" pitchFamily="34" charset="0"/>
                  </a:rPr>
                  <a:t>(18 пазлов с машиной)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03BAF3-07A3-4F1A-CACD-34544178A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81" y="4200168"/>
                <a:ext cx="7728310" cy="1569660"/>
              </a:xfrm>
              <a:prstGeom prst="rect">
                <a:avLst/>
              </a:prstGeom>
              <a:blipFill>
                <a:blip r:embed="rId5"/>
                <a:stretch>
                  <a:fillRect l="-1148" t="-3200" r="-4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7CCA49-90A0-B213-C7B2-66FCD9258530}"/>
                  </a:ext>
                </a:extLst>
              </p:cNvPr>
              <p:cNvSpPr txBox="1"/>
              <p:nvPr/>
            </p:nvSpPr>
            <p:spPr>
              <a:xfrm>
                <a:off x="7943791" y="4007974"/>
                <a:ext cx="342368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7CCA49-90A0-B213-C7B2-66FCD9258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791" y="4007974"/>
                <a:ext cx="3423684" cy="786177"/>
              </a:xfrm>
              <a:prstGeom prst="rect">
                <a:avLst/>
              </a:prstGeom>
              <a:blipFill>
                <a:blip r:embed="rId6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148548-A9F0-7450-2EDB-42BF62A82FA1}"/>
                  </a:ext>
                </a:extLst>
              </p:cNvPr>
              <p:cNvSpPr txBox="1"/>
              <p:nvPr/>
            </p:nvSpPr>
            <p:spPr>
              <a:xfrm>
                <a:off x="6986667" y="5492519"/>
                <a:ext cx="5297943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=0,72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148548-A9F0-7450-2EDB-42BF62A82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667" y="5492519"/>
                <a:ext cx="5297943" cy="786177"/>
              </a:xfrm>
              <a:prstGeom prst="rect">
                <a:avLst/>
              </a:prstGeom>
              <a:blipFill>
                <a:blip r:embed="rId7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613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3" y="112662"/>
            <a:ext cx="92611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№10. Задачи на вероятность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Краткая теоретическая информация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39618D1-E87F-F6A8-17CF-B1860A4A82E9}"/>
              </a:ext>
            </a:extLst>
          </p:cNvPr>
          <p:cNvSpPr txBox="1">
            <a:spLocks/>
          </p:cNvSpPr>
          <p:nvPr/>
        </p:nvSpPr>
        <p:spPr>
          <a:xfrm>
            <a:off x="185730" y="972093"/>
            <a:ext cx="11783007" cy="15281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Вспомни!</a:t>
            </a:r>
          </a:p>
          <a:p>
            <a:pPr algn="ctr"/>
            <a:r>
              <a:rPr lang="ru-RU" sz="2800" i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Быстрое преобразование </a:t>
            </a:r>
            <a:r>
              <a:rPr lang="ru-RU" sz="2800" i="1" u="sng" dirty="0">
                <a:solidFill>
                  <a:srgbClr val="C00000"/>
                </a:solidFill>
                <a:latin typeface="Franklin Gothic Book" panose="020B0503020102020204" pitchFamily="34" charset="0"/>
              </a:rPr>
              <a:t>некоторых</a:t>
            </a:r>
            <a:r>
              <a:rPr lang="ru-RU" sz="2800" i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 обыкновенных дробей в десятичные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B062BD-4CC8-6B25-797A-4F78DE2ABEAA}"/>
                  </a:ext>
                </a:extLst>
              </p:cNvPr>
              <p:cNvSpPr txBox="1"/>
              <p:nvPr/>
            </p:nvSpPr>
            <p:spPr>
              <a:xfrm>
                <a:off x="7189681" y="3389414"/>
                <a:ext cx="4461529" cy="2935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=0,50=0,5</m:t>
                      </m:r>
                    </m:oMath>
                  </m:oMathPara>
                </a14:m>
                <a:endParaRPr lang="ru-RU" sz="2400" b="0" dirty="0">
                  <a:solidFill>
                    <a:srgbClr val="002060"/>
                  </a:solidFill>
                  <a:latin typeface="Franklin Gothic Book" panose="020B0503020102020204" pitchFamily="34" charset="0"/>
                </a:endParaRPr>
              </a:p>
              <a:p>
                <a:pPr algn="just"/>
                <a:endParaRPr lang="ru-RU" sz="2400" dirty="0">
                  <a:solidFill>
                    <a:srgbClr val="002060"/>
                  </a:solidFill>
                  <a:latin typeface="Franklin Gothic Book" panose="020B05030201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75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=0,75</m:t>
                      </m:r>
                    </m:oMath>
                  </m:oMathPara>
                </a14:m>
                <a:endParaRPr lang="ru-RU" sz="2400" b="0" dirty="0">
                  <a:solidFill>
                    <a:srgbClr val="002060"/>
                  </a:solidFill>
                  <a:latin typeface="Franklin Gothic Book" panose="020B0503020102020204" pitchFamily="34" charset="0"/>
                </a:endParaRPr>
              </a:p>
              <a:p>
                <a:pPr algn="just"/>
                <a:endParaRPr lang="ru-RU" sz="2400" b="0" dirty="0">
                  <a:solidFill>
                    <a:srgbClr val="002060"/>
                  </a:solidFill>
                  <a:latin typeface="Franklin Gothic Book" panose="020B05030201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=0,4</m:t>
                      </m:r>
                    </m:oMath>
                  </m:oMathPara>
                </a14:m>
                <a:endParaRPr lang="ru-RU" sz="2400" dirty="0">
                  <a:solidFill>
                    <a:srgbClr val="002060"/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B062BD-4CC8-6B25-797A-4F78DE2AB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681" y="3389414"/>
                <a:ext cx="4461529" cy="2935034"/>
              </a:xfrm>
              <a:prstGeom prst="rect">
                <a:avLst/>
              </a:prstGeom>
              <a:blipFill>
                <a:blip r:embed="rId5"/>
                <a:stretch>
                  <a:fillRect b="-12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AEC756E-1AC6-83F3-CCAA-7574F50241DF}"/>
              </a:ext>
            </a:extLst>
          </p:cNvPr>
          <p:cNvSpPr txBox="1"/>
          <p:nvPr/>
        </p:nvSpPr>
        <p:spPr>
          <a:xfrm>
            <a:off x="533087" y="2395219"/>
            <a:ext cx="1082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Franklin Gothic Book" panose="020B0503020102020204" pitchFamily="34" charset="0"/>
              </a:rPr>
              <a:t>Главная цель – добиться, чтобы в знаменателе было число 10, 100, 1000 и т.д.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6BF50D-2C72-F595-5D5E-923D49390F1F}"/>
              </a:ext>
            </a:extLst>
          </p:cNvPr>
          <p:cNvSpPr txBox="1"/>
          <p:nvPr/>
        </p:nvSpPr>
        <p:spPr>
          <a:xfrm>
            <a:off x="521882" y="2967335"/>
            <a:ext cx="1082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Franklin Gothic Book" panose="020B0503020102020204" pitchFamily="34" charset="0"/>
              </a:rPr>
              <a:t>Как это сделать? – По основному свойству дроби!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D38132A8-0F18-FFC8-A8E2-BD09FB7D5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96776"/>
              </p:ext>
            </p:extLst>
          </p:nvPr>
        </p:nvGraphicFramePr>
        <p:xfrm>
          <a:off x="845598" y="3572136"/>
          <a:ext cx="5599846" cy="286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9923">
                  <a:extLst>
                    <a:ext uri="{9D8B030D-6E8A-4147-A177-3AD203B41FA5}">
                      <a16:colId xmlns:a16="http://schemas.microsoft.com/office/drawing/2014/main" val="142365905"/>
                    </a:ext>
                  </a:extLst>
                </a:gridCol>
                <a:gridCol w="2799923">
                  <a:extLst>
                    <a:ext uri="{9D8B030D-6E8A-4147-A177-3AD203B41FA5}">
                      <a16:colId xmlns:a16="http://schemas.microsoft.com/office/drawing/2014/main" val="33903939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Franklin Gothic Book" panose="020B0503020102020204" pitchFamily="34" charset="0"/>
                        </a:rPr>
                        <a:t>Какой знаменатель сейчас?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Franklin Gothic Book" panose="020B0503020102020204" pitchFamily="34" charset="0"/>
                        </a:rPr>
                        <a:t>На что лучше </a:t>
                      </a:r>
                      <a:r>
                        <a:rPr lang="ru-RU" b="1" dirty="0" err="1">
                          <a:latin typeface="Franklin Gothic Book" panose="020B0503020102020204" pitchFamily="34" charset="0"/>
                        </a:rPr>
                        <a:t>домножать</a:t>
                      </a:r>
                      <a:r>
                        <a:rPr lang="ru-RU" b="1" dirty="0">
                          <a:latin typeface="Franklin Gothic Book" panose="020B05030201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042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Franklin Gothic Book" panose="020B05030201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Franklin Gothic Book" panose="020B05030201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402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Franklin Gothic Book" panose="020B05030201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Franklin Gothic Book" panose="020B0503020102020204" pitchFamily="34" charset="0"/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128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Franklin Gothic Book" panose="020B05030201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Franklin Gothic Book" panose="020B0503020102020204" pitchFamily="34" charset="0"/>
                        </a:rPr>
                        <a:t>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808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Franklin Gothic Book" panose="020B05030201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Franklin Gothic Book" panose="020B05030201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515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Franklin Gothic Book" panose="020B05030201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Franklin Gothic Book" panose="020B05030201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412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Franklin Gothic Book" panose="020B05030201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Franklin Gothic Book" panose="020B0503020102020204" pitchFamily="34" charset="0"/>
                        </a:rPr>
                        <a:t>625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68163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6D468A4-0582-BB72-E179-961C6A69CC70}"/>
              </a:ext>
            </a:extLst>
          </p:cNvPr>
          <p:cNvSpPr txBox="1"/>
          <p:nvPr/>
        </p:nvSpPr>
        <p:spPr>
          <a:xfrm>
            <a:off x="8217243" y="6407973"/>
            <a:ext cx="4233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Иногда сначала нужно сократить дробь!</a:t>
            </a:r>
          </a:p>
        </p:txBody>
      </p:sp>
      <p:sp>
        <p:nvSpPr>
          <p:cNvPr id="25" name="Круговая стрелка 24">
            <a:extLst>
              <a:ext uri="{FF2B5EF4-FFF2-40B4-BE49-F238E27FC236}">
                <a16:creationId xmlns:a16="http://schemas.microsoft.com/office/drawing/2014/main" id="{68888770-94F2-D3CA-E248-16595C39C5C1}"/>
              </a:ext>
            </a:extLst>
          </p:cNvPr>
          <p:cNvSpPr/>
          <p:nvPr/>
        </p:nvSpPr>
        <p:spPr>
          <a:xfrm rot="15579617" flipH="1">
            <a:off x="7920267" y="6057908"/>
            <a:ext cx="593952" cy="61660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903500"/>
              <a:gd name="adj5" fmla="val 127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25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Пазлы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2) </a:t>
            </a:r>
            <a:r>
              <a:rPr lang="ru-RU" sz="24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Родительский комитет закупил 10 пазлов для подарков детям в связи с окончанием учебного года, из них 4 с машинами и 6 с видами городов. Подарки распределяются случайным образом между 10 детьми, среди которых есть Володя. Найдите вероятность того, что Володе достанется пазл с машиной.</a:t>
            </a:r>
            <a:r>
              <a:rPr lang="ru-RU" sz="2400" dirty="0">
                <a:effectLst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15622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477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Пазлы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3) </a:t>
            </a:r>
            <a:r>
              <a:rPr lang="ru-RU" sz="24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Родительский комитет закупил 20 пазлов для подарков детям в связи с окончанием учебного года, из них 9 с машинами и 11 с видами городов. Подарки распределяются случайным образом между 20 детьми, среди которых есть Саша. Найдите вероятность того, что Саше достанется пазл с машиной.</a:t>
            </a:r>
            <a:r>
              <a:rPr lang="ru-RU" sz="2400" dirty="0">
                <a:effectLst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15622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419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Пазлы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4) </a:t>
            </a:r>
            <a:r>
              <a:rPr lang="ru-RU" sz="24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Родительский комитет закупил 10 пазлов для подарков детям в связи с окончанием учебного года, из них 3 с машинами и 7 с видами городов. Подарки распределяются случайным образом между 10 детьми, среди которых есть Миша. Найдите вероятность того, что </a:t>
            </a:r>
            <a:r>
              <a:rPr lang="ru-RU" sz="2400" dirty="0"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Миш</a:t>
            </a:r>
            <a:r>
              <a:rPr lang="ru-RU" sz="24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е достанется пазл с машиной.</a:t>
            </a:r>
            <a:r>
              <a:rPr lang="ru-RU" sz="2400" dirty="0">
                <a:effectLst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15622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477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Пазлы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5) </a:t>
            </a:r>
            <a:r>
              <a:rPr lang="ru-RU" sz="24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Родительский комитет закупил 20 пазлов для подарков детям в связи с окончанием учебного года, из них 15 с машинами и 5 с видами городов. Подарки распределяются случайным образом между 20 детьми, среди которых есть Витя. Найдите вероятность того, что Вите достанется пазл с машиной.</a:t>
            </a:r>
            <a:r>
              <a:rPr lang="ru-RU" sz="2400" dirty="0">
                <a:effectLst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15622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488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Пазлы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6) </a:t>
            </a:r>
            <a:r>
              <a:rPr lang="ru-RU" sz="24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Родительский комитет закупил 10 пазлов для подарков детям в связи с окончанием учебного года, из них 5 с машинами и 5 с видами городов. Подарки распределяются случайным образом между 10 детьми, среди которых есть Витя. Найдите вероятность того, что Вите достанется пазл с машиной.</a:t>
            </a:r>
            <a:r>
              <a:rPr lang="ru-RU" sz="2400" dirty="0">
                <a:effectLst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15622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94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Пазлы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7) </a:t>
            </a:r>
            <a:r>
              <a:rPr lang="ru-RU" sz="24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Родительский комитет закупил 20 пазлов для подарков детям в связи с окончанием учебного года, из них 10 с машинами и 10 с видами городов. Подарки распределяются случайным образом между 20 детьми, среди которых есть Коля. Найдите вероятность того, что Коле достанется пазл с машиной.</a:t>
            </a:r>
            <a:r>
              <a:rPr lang="ru-RU" sz="2400" dirty="0">
                <a:effectLst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15622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510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3" y="112662"/>
            <a:ext cx="92611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№10. Задачи на вероятность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Краткая теоретическая информация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39618D1-E87F-F6A8-17CF-B1860A4A82E9}"/>
              </a:ext>
            </a:extLst>
          </p:cNvPr>
          <p:cNvSpPr txBox="1">
            <a:spLocks/>
          </p:cNvSpPr>
          <p:nvPr/>
        </p:nvSpPr>
        <p:spPr>
          <a:xfrm>
            <a:off x="1119637" y="1270156"/>
            <a:ext cx="9603275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Классическое определение</a:t>
            </a:r>
            <a:br>
              <a:rPr lang="ru-RU" b="1" dirty="0">
                <a:solidFill>
                  <a:srgbClr val="C00000"/>
                </a:solidFill>
                <a:latin typeface="Franklin Gothic Book" panose="020B05030201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вероятности события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2">
                <a:extLst>
                  <a:ext uri="{FF2B5EF4-FFF2-40B4-BE49-F238E27FC236}">
                    <a16:creationId xmlns:a16="http://schemas.microsoft.com/office/drawing/2014/main" id="{17A77840-33F2-0996-AC14-809FFE3AD7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9637" y="2929162"/>
                <a:ext cx="9603275" cy="1171795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ru-RU" b="1" dirty="0">
                    <a:solidFill>
                      <a:srgbClr val="002060"/>
                    </a:solidFill>
                    <a:latin typeface="Franklin Gothic Book" panose="020B0503020102020204" pitchFamily="34" charset="0"/>
                  </a:rPr>
                  <a:t>отношение числа случаев, благоприятствующих событию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>
                    <a:solidFill>
                      <a:srgbClr val="002060"/>
                    </a:solidFill>
                    <a:latin typeface="Franklin Gothic Book" panose="020B0503020102020204" pitchFamily="34" charset="0"/>
                  </a:rPr>
                  <a:t>, </a:t>
                </a:r>
                <a:r>
                  <a:rPr lang="ru-RU" b="1" dirty="0">
                    <a:solidFill>
                      <a:srgbClr val="002060"/>
                    </a:solidFill>
                    <a:latin typeface="Franklin Gothic Book" panose="020B0503020102020204" pitchFamily="34" charset="0"/>
                  </a:rPr>
                  <a:t>к числу всех возможных случаев</a:t>
                </a:r>
              </a:p>
            </p:txBody>
          </p:sp>
        </mc:Choice>
        <mc:Fallback xmlns="">
          <p:sp>
            <p:nvSpPr>
              <p:cNvPr id="5" name="Объект 2">
                <a:extLst>
                  <a:ext uri="{FF2B5EF4-FFF2-40B4-BE49-F238E27FC236}">
                    <a16:creationId xmlns:a16="http://schemas.microsoft.com/office/drawing/2014/main" id="{17A77840-33F2-0996-AC14-809FFE3AD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637" y="2929162"/>
                <a:ext cx="9603275" cy="1171795"/>
              </a:xfrm>
              <a:prstGeom prst="rect">
                <a:avLst/>
              </a:prstGeom>
              <a:blipFill>
                <a:blip r:embed="rId5"/>
                <a:stretch>
                  <a:fillRect t="-8511" r="-7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1EF83F-0017-CB9B-315D-BDA92FDD56C4}"/>
                  </a:ext>
                </a:extLst>
              </p:cNvPr>
              <p:cNvSpPr txBox="1"/>
              <p:nvPr/>
            </p:nvSpPr>
            <p:spPr>
              <a:xfrm>
                <a:off x="4500510" y="4100957"/>
                <a:ext cx="2841528" cy="116929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4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440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44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ru-RU" sz="4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1EF83F-0017-CB9B-315D-BDA92FDD5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510" y="4100957"/>
                <a:ext cx="2841528" cy="1169294"/>
              </a:xfrm>
              <a:prstGeom prst="rect">
                <a:avLst/>
              </a:prstGeom>
              <a:blipFill>
                <a:blip r:embed="rId6"/>
                <a:stretch>
                  <a:fillRect l="-442" b="-1595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B42B3F3-6870-D766-74CA-0E2F25F05E27}"/>
                  </a:ext>
                </a:extLst>
              </p:cNvPr>
              <p:cNvSpPr txBox="1"/>
              <p:nvPr/>
            </p:nvSpPr>
            <p:spPr>
              <a:xfrm>
                <a:off x="3784130" y="5502783"/>
                <a:ext cx="5519358" cy="1054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i="1" dirty="0">
                    <a:latin typeface="Franklin Gothic Book" panose="020B0503020102020204" pitchFamily="34" charset="0"/>
                  </a:rPr>
                  <a:t> – </a:t>
                </a:r>
                <a:r>
                  <a:rPr lang="ru-RU" sz="2400" i="1" dirty="0">
                    <a:latin typeface="Franklin Gothic Book" panose="020B0503020102020204" pitchFamily="34" charset="0"/>
                  </a:rPr>
                  <a:t>общее число исходов;</a:t>
                </a:r>
              </a:p>
              <a:p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latin typeface="Franklin Gothic Book" panose="020B0503020102020204" pitchFamily="34" charset="0"/>
                  </a:rPr>
                  <a:t>– </a:t>
                </a:r>
                <a:r>
                  <a:rPr lang="ru-RU" sz="2400" i="1" dirty="0">
                    <a:latin typeface="Franklin Gothic Book" panose="020B0503020102020204" pitchFamily="34" charset="0"/>
                  </a:rPr>
                  <a:t>«благоприятное» число исходов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B42B3F3-6870-D766-74CA-0E2F25F05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130" y="5502783"/>
                <a:ext cx="5519358" cy="1054519"/>
              </a:xfrm>
              <a:prstGeom prst="rect">
                <a:avLst/>
              </a:prstGeom>
              <a:blipFill>
                <a:blip r:embed="rId7"/>
                <a:stretch>
                  <a:fillRect l="-230" b="-130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453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Пазлы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8) </a:t>
            </a:r>
            <a:r>
              <a:rPr lang="ru-RU" sz="24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Родительский комитет закупил 15 пазлов для подарков детям в связи с окончанием учебного года, из них 12 с машинами и 3 с видами городов. Подарки распределяются случайным образом между 15 детьми, среди которых есть Миша. Найдите вероятность того, что Мише достанется пазл с машиной.</a:t>
            </a:r>
            <a:r>
              <a:rPr lang="ru-RU" sz="2400" dirty="0">
                <a:effectLst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15622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6983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Пазлы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9) </a:t>
            </a:r>
            <a:r>
              <a:rPr lang="ru-RU" sz="24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Родительский комитет закупил 25 пазлов для подарков детям в связи с окончанием учебного года, из них 21 с машинами и 4 с видами городов. Подарки распределяются случайным образом между 25 детьми, среди которых есть Саша. Найдите вероятность того, что Саше достанется пазл с машиной.</a:t>
            </a:r>
            <a:r>
              <a:rPr lang="ru-RU" sz="2400" dirty="0">
                <a:effectLst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15622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669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Пазлы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10) </a:t>
            </a:r>
            <a:r>
              <a:rPr lang="ru-RU" sz="24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Родительский комитет закупил 20 пазлов для подарков детям в связи с окончанием учебного года, из них 14 с машинами и 6 с видами городов. Подарки распределяются случайным образом между 20 детьми, среди которых есть Володя. Найдите вероятность того, что Володе достанется пазл с машиной.</a:t>
            </a:r>
            <a:r>
              <a:rPr lang="ru-RU" sz="2400" dirty="0">
                <a:effectLst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15622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8271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Пазлы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11) </a:t>
            </a:r>
            <a:r>
              <a:rPr lang="ru-RU" sz="24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Родительский комитет закупил 10 пазлов для подарков детям в связи с окончанием учебного года, из них 2 с машинами и 8 с видами городов. Подарки распределяются случайным образом между 10 детьми, среди которых есть Андрюша. Найдите вероятность того, что Андрюше достанется пазл с машиной.</a:t>
            </a:r>
            <a:r>
              <a:rPr lang="ru-RU" sz="2400" dirty="0">
                <a:effectLst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15622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6896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Пазлы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12) </a:t>
            </a:r>
            <a:r>
              <a:rPr lang="ru-RU" sz="24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Родительский комитет закупил 25 пазлов для подарков детям в связи с окончанием учебного года, из них 22 с машинами и 3 с видами городов. Подарки распределяются случайным образом между 25 детьми, среди которых есть Коля. Найдите вероятность того, что Коле достанется пазл с машиной.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15622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7832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Пазлы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13) </a:t>
            </a:r>
            <a:r>
              <a:rPr lang="ru-RU" sz="24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Родительский комитет закупил 25 пазлов для подарков детям в связи с окончанием учебного года, из них 24 с машинами и 1 с видом города. Подарки распределяются случайным образом между 25 детьми, среди которых есть Андрюша. Найдите вероятность того, что Андрюше достанется пазл с машиной.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15622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0580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Пазлы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14) </a:t>
            </a:r>
            <a:r>
              <a:rPr lang="ru-RU" sz="24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Родительский комитет закупил 20 пазлов для подарков детям в связи с окончанием учебного года, из них 6 с машинами и 14 с видами городов. Подарки распределяются случайным образом между 20 детьми, среди которых есть Володя. Найдите вероятность того, что Володе достанется пазл с машиной.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15622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3013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Пазлы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15) </a:t>
            </a:r>
            <a:r>
              <a:rPr lang="ru-RU" sz="24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Родительский комитет закупил 20 пазлов для подарков детям в связи с окончанием учебного года, из них 11 с машинами и 9 с видами городов. Подарки распределяются случайным образом между 20 детьми, среди которых есть Илюша. Найдите вероятность того, что Илюше достанется пазл с машиной.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15622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0745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Пазлы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16) </a:t>
            </a:r>
            <a:r>
              <a:rPr lang="ru-RU" sz="24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Родительский комитет закупил 20 пазлов для подарков детям в связи с окончанием учебного года, из них 8 с машинами и 12 с видами городов. Подарки распределяются случайным образом между 20 детьми, среди которых есть Вася. Найдите вероятность того, что Васе достанется пазл с машиной.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15622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3035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Такси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1) </a:t>
            </a:r>
            <a:r>
              <a:rPr lang="ru-RU" sz="24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В фирме такси в данный момент свободно 10 машин: 5 чёрных, 1 жёлтая и 4 зелёных. По вызову выехала одна из машин, случайно оказавшаяся ближе всего к заказчику. Найдите вероятность того, что к нему приедет жёлтое такси.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1D8ACB-166B-0896-5AA9-FD59BFD3CC5F}"/>
              </a:ext>
            </a:extLst>
          </p:cNvPr>
          <p:cNvSpPr txBox="1"/>
          <p:nvPr/>
        </p:nvSpPr>
        <p:spPr>
          <a:xfrm>
            <a:off x="2935548" y="2923524"/>
            <a:ext cx="6320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Испытание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: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ru-RU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Выехала случайная машина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u="sng" baseline="0" dirty="0">
                <a:solidFill>
                  <a:prstClr val="black"/>
                </a:solidFill>
                <a:latin typeface="Franklin Gothic Book" panose="020B0503020102020204" pitchFamily="34" charset="0"/>
              </a:rPr>
              <a:t>Событие</a:t>
            </a:r>
            <a:r>
              <a:rPr lang="en-US" sz="2400" b="1" u="sng" baseline="0" dirty="0">
                <a:solidFill>
                  <a:prstClr val="black"/>
                </a:solidFill>
                <a:latin typeface="Franklin Gothic Book" panose="020B0503020102020204" pitchFamily="34" charset="0"/>
              </a:rPr>
              <a:t> </a:t>
            </a:r>
            <a:r>
              <a:rPr lang="en-US" sz="2400" b="1" i="1" u="sng" baseline="0" dirty="0">
                <a:solidFill>
                  <a:prstClr val="black"/>
                </a:solidFill>
                <a:latin typeface="Franklin Gothic Book" panose="020B0503020102020204" pitchFamily="34" charset="0"/>
              </a:rPr>
              <a:t>A</a:t>
            </a:r>
            <a:r>
              <a:rPr lang="ru-RU" sz="2400" b="1" baseline="0" dirty="0">
                <a:solidFill>
                  <a:prstClr val="black"/>
                </a:solidFill>
                <a:latin typeface="Franklin Gothic Book" panose="020B0503020102020204" pitchFamily="34" charset="0"/>
              </a:rPr>
              <a:t>:</a:t>
            </a:r>
            <a:r>
              <a:rPr lang="ru-RU" sz="24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Приехало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Franklin Gothic Book" panose="020B0503020102020204" pitchFamily="34" charset="0"/>
              </a:rPr>
              <a:t>жёлтое</a:t>
            </a:r>
            <a:r>
              <a:rPr lang="ru-RU" sz="2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 такси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930169" y="248084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0D6373-43FD-9F27-597C-CF47B9286A2D}"/>
              </a:ext>
            </a:extLst>
          </p:cNvPr>
          <p:cNvSpPr txBox="1"/>
          <p:nvPr/>
        </p:nvSpPr>
        <p:spPr>
          <a:xfrm>
            <a:off x="10536865" y="6383613"/>
            <a:ext cx="152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0,1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03BAF3-07A3-4F1A-CACD-34544178A91E}"/>
                  </a:ext>
                </a:extLst>
              </p:cNvPr>
              <p:cNvSpPr txBox="1"/>
              <p:nvPr/>
            </p:nvSpPr>
            <p:spPr>
              <a:xfrm>
                <a:off x="2231844" y="4029092"/>
                <a:ext cx="772831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>
                    <a:latin typeface="Franklin Gothic Book" panose="020B0503020102020204" pitchFamily="34" charset="0"/>
                  </a:rPr>
                  <a:t>Общее число исходов: </a:t>
                </a:r>
                <a:r>
                  <a:rPr lang="ru-RU" sz="2400" dirty="0">
                    <a:latin typeface="Franklin Gothic Book" panose="020B0503020102020204" pitchFamily="34" charset="0"/>
                  </a:rPr>
                  <a:t>10 </a:t>
                </a:r>
                <a:r>
                  <a:rPr lang="ru-RU" sz="2000" i="1" dirty="0">
                    <a:latin typeface="Franklin Gothic Book" panose="020B0503020102020204" pitchFamily="34" charset="0"/>
                  </a:rPr>
                  <a:t>(всего 10 машин)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US" sz="2400" dirty="0">
                  <a:latin typeface="Franklin Gothic Book" panose="020B0503020102020204" pitchFamily="34" charset="0"/>
                </a:endParaRPr>
              </a:p>
              <a:p>
                <a:r>
                  <a:rPr lang="ru-RU" sz="2400" b="1" i="1" dirty="0">
                    <a:latin typeface="Franklin Gothic Book" panose="020B0503020102020204" pitchFamily="34" charset="0"/>
                  </a:rPr>
                  <a:t>Число «благоприятных» исходов: </a:t>
                </a:r>
                <a:r>
                  <a:rPr lang="ru-RU" sz="2400" dirty="0">
                    <a:latin typeface="Franklin Gothic Book" panose="020B0503020102020204" pitchFamily="34" charset="0"/>
                  </a:rPr>
                  <a:t>1 </a:t>
                </a:r>
                <a:r>
                  <a:rPr lang="ru-RU" sz="2000" i="1" dirty="0">
                    <a:latin typeface="Franklin Gothic Book" panose="020B0503020102020204" pitchFamily="34" charset="0"/>
                  </a:rPr>
                  <a:t>(1 машина – жёлтая)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03BAF3-07A3-4F1A-CACD-34544178A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844" y="4029092"/>
                <a:ext cx="7728310" cy="1569660"/>
              </a:xfrm>
              <a:prstGeom prst="rect">
                <a:avLst/>
              </a:prstGeom>
              <a:blipFill>
                <a:blip r:embed="rId5"/>
                <a:stretch>
                  <a:fillRect l="-1148" t="-3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7CCA49-90A0-B213-C7B2-66FCD9258530}"/>
                  </a:ext>
                </a:extLst>
              </p:cNvPr>
              <p:cNvSpPr txBox="1"/>
              <p:nvPr/>
            </p:nvSpPr>
            <p:spPr>
              <a:xfrm>
                <a:off x="4348716" y="5770775"/>
                <a:ext cx="342368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=0,1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7CCA49-90A0-B213-C7B2-66FCD9258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716" y="5770775"/>
                <a:ext cx="3423684" cy="786177"/>
              </a:xfrm>
              <a:prstGeom prst="rect">
                <a:avLst/>
              </a:prstGeom>
              <a:blipFill>
                <a:blip r:embed="rId6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73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3" y="112662"/>
            <a:ext cx="92611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№10. Задачи на вероятность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Краткая теоретическая информация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39618D1-E87F-F6A8-17CF-B1860A4A82E9}"/>
              </a:ext>
            </a:extLst>
          </p:cNvPr>
          <p:cNvSpPr txBox="1">
            <a:spLocks/>
          </p:cNvSpPr>
          <p:nvPr/>
        </p:nvSpPr>
        <p:spPr>
          <a:xfrm>
            <a:off x="5175408" y="1614054"/>
            <a:ext cx="6278503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Запомни!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C0C4EF3-204B-CFEB-2DFF-3D7FE5BF44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9033"/>
          <a:stretch/>
        </p:blipFill>
        <p:spPr>
          <a:xfrm>
            <a:off x="908942" y="2234398"/>
            <a:ext cx="4013974" cy="20949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B062BD-4CC8-6B25-797A-4F78DE2ABEAA}"/>
              </a:ext>
            </a:extLst>
          </p:cNvPr>
          <p:cNvSpPr txBox="1"/>
          <p:nvPr/>
        </p:nvSpPr>
        <p:spPr>
          <a:xfrm>
            <a:off x="5989165" y="2738407"/>
            <a:ext cx="47288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Значение вероятности события определяется НЕ в процентах, а </a:t>
            </a:r>
            <a:r>
              <a:rPr lang="ru-RU" sz="2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в виде десятичной дроби</a:t>
            </a: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;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Значение вероятности всегда находится </a:t>
            </a:r>
            <a:r>
              <a:rPr lang="ru-RU" sz="2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на отрезке от нуля до единицы</a:t>
            </a: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058536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Такси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2) </a:t>
            </a:r>
            <a:r>
              <a:rPr lang="ru-RU" sz="24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В фирме такси в данный момент свободно 30 машин: 6 чёрных, 3 жёлтых и 21 зелёная. По вызову выехала одна из машин, случайно оказавшаяся ближе всего к заказчику. Найдите вероятность того, что к нему приедет жёлтое такси.</a:t>
            </a:r>
            <a:r>
              <a:rPr lang="ru-RU" sz="2400" dirty="0">
                <a:effectLst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930169" y="248084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7125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Такси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3) </a:t>
            </a:r>
            <a:r>
              <a:rPr lang="ru-RU" sz="24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В фирме такси в данный момент свободно 20 машин: 2 чёрных, 2 жёлтых и 16 зелёных. По вызову выехала одна из машин, случайно оказавшаяся ближе всего к заказчику. Найдите вероятность того, что к нему приедет жёлтое такси.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930169" y="248084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6205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Такси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4) </a:t>
            </a:r>
            <a:r>
              <a:rPr lang="ru-RU" sz="24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В фирме такси в данный момент свободно 15 машин: 3 чёрных, 6 жёлтых и 6 зелёных. По вызову выехала одна из машин, случайно оказавшаяся ближе всего к заказчику. Найдите вероятность того, что к нему приедет жёлтое такси.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930169" y="248084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5582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Такси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5) </a:t>
            </a:r>
            <a:r>
              <a:rPr lang="ru-RU" sz="24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В фирме такси в данный момент свободно 30 машин: 3 чёрных, 9 жёлтых и 18 зелёных. По вызову выехала одна из машин, случайно оказавшаяся ближе всего к заказчику. Найдите вероятность того, что к нему приедет жёлтое такси.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930169" y="248084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0407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Такси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6) </a:t>
            </a:r>
            <a:r>
              <a:rPr lang="ru-RU" sz="24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В фирме такси в данный момент свободно 20 машин: 2 чёрных, 5 жёлтых и 13 зелёных. По вызову выехала одна из машин, случайно оказавшаяся ближе всего к заказчику. Найдите вероятность того, что к нему приедет жёлтое такси.</a:t>
            </a:r>
            <a:r>
              <a:rPr lang="ru-RU" sz="2400" dirty="0">
                <a:effectLst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930169" y="248084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5101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Такси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7) </a:t>
            </a:r>
            <a:r>
              <a:rPr lang="ru-RU" sz="24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В фирме такси в данный момент свободно 10 машин: 5 чёрных, 3 жёлтых и 2 зелёных. По вызову выехала одна из машин, случайно оказавшаяся ближе всего к заказчику. Найдите вероятность того, что к нему приедет жёлтое такси.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930169" y="248084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1609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Такси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8) </a:t>
            </a:r>
            <a:r>
              <a:rPr lang="ru-RU" sz="24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В фирме такси в данный момент свободно 10 машин: 1 чёрная, 1 жёлтая и 8 зелёных. По вызову выехала одна из машин, случайно оказавшаяся ближе всего к заказчику. Найдите вероятность того, что к нему приедет жёлтое такси.</a:t>
            </a:r>
            <a:endParaRPr lang="ru-RU" sz="24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930169" y="248084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5184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Такси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9) </a:t>
            </a:r>
            <a:r>
              <a:rPr lang="ru-RU" sz="24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В фирме такси в данный момент свободно 12 машин: 3 чёрных, 3 жёлтых и 6 зелёных. По вызову выехала одна из машин, случайно оказавшаяся ближе всего к заказчику. Найдите вероятность того, что к нему приедет жёлтое такси.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930169" y="248084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8308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Такси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10) </a:t>
            </a:r>
            <a:r>
              <a:rPr lang="ru-RU" sz="24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В фирме такси в данный момент свободно 15 машин: 4 чёрных, 3 жёлтых и 8 зелёных. По вызову выехала одна из машин, случайно оказавшаяся ближе всего к заказчику. Найдите вероятность того, что к нему приедет жёлтое такси.</a:t>
            </a:r>
            <a:endParaRPr lang="ru-RU" sz="24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930169" y="248084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4895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Такси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11) </a:t>
            </a:r>
            <a:r>
              <a:rPr lang="ru-RU" sz="24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В фирме такси в данный момент свободно 12 машин: 1 чёрная, 3 жёлтых и 8 зелёных. По вызову выехала одна из машин, случайно оказавшаяся ближе всего к заказчику. Найдите вероятность того, что к нему приедет жёлтое такси.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930169" y="248084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683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Бабушка и чашки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1) </a:t>
            </a:r>
            <a:r>
              <a:rPr lang="ru-RU" sz="2800" dirty="0">
                <a:latin typeface="Franklin Gothic Book" panose="020B0503020102020204" pitchFamily="34" charset="0"/>
              </a:rPr>
              <a:t>У бабушки 20 чашек: 10 с красными цветами, остальные с синими. Бабушка наливает чай в случайно выбранную чашку. Найдите вероятность того, что это будет чашка с синими цветами.</a:t>
            </a:r>
            <a:r>
              <a:rPr lang="ru-RU" sz="2800" dirty="0">
                <a:effectLst/>
                <a:latin typeface="Franklin Gothic Book" panose="020B0503020102020204" pitchFamily="34" charset="0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1D8ACB-166B-0896-5AA9-FD59BFD3CC5F}"/>
              </a:ext>
            </a:extLst>
          </p:cNvPr>
          <p:cNvSpPr txBox="1"/>
          <p:nvPr/>
        </p:nvSpPr>
        <p:spPr>
          <a:xfrm>
            <a:off x="2015024" y="2923572"/>
            <a:ext cx="8412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Испытание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: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ru-RU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бабушка случайно выбирает чашку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u="sng" baseline="0" dirty="0">
                <a:solidFill>
                  <a:prstClr val="black"/>
                </a:solidFill>
                <a:latin typeface="Franklin Gothic Book" panose="020B0503020102020204" pitchFamily="34" charset="0"/>
              </a:rPr>
              <a:t>Событие</a:t>
            </a:r>
            <a:r>
              <a:rPr lang="en-US" sz="2400" b="1" u="sng" baseline="0" dirty="0">
                <a:solidFill>
                  <a:prstClr val="black"/>
                </a:solidFill>
                <a:latin typeface="Franklin Gothic Book" panose="020B0503020102020204" pitchFamily="34" charset="0"/>
              </a:rPr>
              <a:t> </a:t>
            </a:r>
            <a:r>
              <a:rPr lang="en-US" sz="2400" b="1" i="1" u="sng" baseline="0" dirty="0">
                <a:solidFill>
                  <a:prstClr val="black"/>
                </a:solidFill>
                <a:latin typeface="Franklin Gothic Book" panose="020B0503020102020204" pitchFamily="34" charset="0"/>
              </a:rPr>
              <a:t>A</a:t>
            </a:r>
            <a:r>
              <a:rPr lang="ru-RU" sz="2400" b="1" baseline="0" dirty="0">
                <a:solidFill>
                  <a:prstClr val="black"/>
                </a:solidFill>
                <a:latin typeface="Franklin Gothic Book" panose="020B0503020102020204" pitchFamily="34" charset="0"/>
              </a:rPr>
              <a:t>:</a:t>
            </a:r>
            <a:r>
              <a:rPr lang="ru-RU" sz="24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бабушка выбрала чашку с </a:t>
            </a:r>
            <a:r>
              <a:rPr lang="ru-RU" sz="2400" dirty="0">
                <a:solidFill>
                  <a:srgbClr val="0070C0"/>
                </a:solidFill>
                <a:latin typeface="Franklin Gothic Book" panose="020B0503020102020204" pitchFamily="34" charset="0"/>
              </a:rPr>
              <a:t>синими</a:t>
            </a:r>
            <a:r>
              <a:rPr lang="ru-RU" sz="2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 цветами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0D6373-43FD-9F27-597C-CF47B9286A2D}"/>
              </a:ext>
            </a:extLst>
          </p:cNvPr>
          <p:cNvSpPr txBox="1"/>
          <p:nvPr/>
        </p:nvSpPr>
        <p:spPr>
          <a:xfrm>
            <a:off x="8910053" y="6412628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0,5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5E56A7-06D9-DBB2-3A38-1D16B7FAA748}"/>
              </a:ext>
            </a:extLst>
          </p:cNvPr>
          <p:cNvSpPr txBox="1"/>
          <p:nvPr/>
        </p:nvSpPr>
        <p:spPr>
          <a:xfrm>
            <a:off x="183723" y="3028890"/>
            <a:ext cx="1605163" cy="40011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Способ №1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03BAF3-07A3-4F1A-CACD-34544178A91E}"/>
                  </a:ext>
                </a:extLst>
              </p:cNvPr>
              <p:cNvSpPr txBox="1"/>
              <p:nvPr/>
            </p:nvSpPr>
            <p:spPr>
              <a:xfrm>
                <a:off x="1490118" y="3871717"/>
                <a:ext cx="921176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>
                    <a:latin typeface="Franklin Gothic Book" panose="020B0503020102020204" pitchFamily="34" charset="0"/>
                  </a:rPr>
                  <a:t>Общее число исходов: </a:t>
                </a:r>
                <a:r>
                  <a:rPr lang="ru-RU" sz="2400" dirty="0">
                    <a:latin typeface="Franklin Gothic Book" panose="020B0503020102020204" pitchFamily="34" charset="0"/>
                  </a:rPr>
                  <a:t>20 </a:t>
                </a:r>
                <a:r>
                  <a:rPr lang="ru-RU" sz="2000" i="1" dirty="0">
                    <a:latin typeface="Franklin Gothic Book" panose="020B0503020102020204" pitchFamily="34" charset="0"/>
                  </a:rPr>
                  <a:t>(всего 20 чашек)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n-US" sz="2400" dirty="0">
                  <a:latin typeface="Franklin Gothic Book" panose="020B0503020102020204" pitchFamily="34" charset="0"/>
                </a:endParaRPr>
              </a:p>
              <a:p>
                <a:r>
                  <a:rPr lang="ru-RU" sz="2400" b="1" i="1" dirty="0">
                    <a:latin typeface="Franklin Gothic Book" panose="020B0503020102020204" pitchFamily="34" charset="0"/>
                  </a:rPr>
                  <a:t>Число «благоприятных» исходов: </a:t>
                </a:r>
                <a:r>
                  <a:rPr lang="ru-RU" sz="2400" dirty="0">
                    <a:latin typeface="Franklin Gothic Book" panose="020B0503020102020204" pitchFamily="34" charset="0"/>
                  </a:rPr>
                  <a:t>10 </a:t>
                </a:r>
                <a:r>
                  <a:rPr lang="ru-RU" sz="2000" i="1" dirty="0">
                    <a:latin typeface="Franklin Gothic Book" panose="020B0503020102020204" pitchFamily="34" charset="0"/>
                  </a:rPr>
                  <a:t>(10 чашек с синими цветами)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03BAF3-07A3-4F1A-CACD-34544178A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118" y="3871717"/>
                <a:ext cx="9211763" cy="1569660"/>
              </a:xfrm>
              <a:prstGeom prst="rect">
                <a:avLst/>
              </a:prstGeom>
              <a:blipFill>
                <a:blip r:embed="rId5"/>
                <a:stretch>
                  <a:fillRect l="-1102" t="-3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7CCA49-90A0-B213-C7B2-66FCD9258530}"/>
                  </a:ext>
                </a:extLst>
              </p:cNvPr>
              <p:cNvSpPr txBox="1"/>
              <p:nvPr/>
            </p:nvSpPr>
            <p:spPr>
              <a:xfrm>
                <a:off x="1275907" y="5492641"/>
                <a:ext cx="342368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7CCA49-90A0-B213-C7B2-66FCD9258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907" y="5492641"/>
                <a:ext cx="3423684" cy="786177"/>
              </a:xfrm>
              <a:prstGeom prst="rect">
                <a:avLst/>
              </a:prstGeom>
              <a:blipFill>
                <a:blip r:embed="rId6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347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Такси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12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) </a:t>
            </a:r>
            <a:r>
              <a:rPr lang="ru-RU" sz="24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В фирме такси в данный момент свободно 30 машин: 1 чёрная, 9 жёлтых и 20 зелёных. По вызову выехала одна из машин, случайно оказавшаяся ближе всего к заказчику. Найдите вероятность того, что к нему приедет жёлтое такси.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930169" y="248084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2D3BFCB-1104-6342-47C3-2F6151CB75FD}"/>
              </a:ext>
            </a:extLst>
          </p:cNvPr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</p:spTree>
    <p:extLst>
      <p:ext uri="{BB962C8B-B14F-4D97-AF65-F5344CB8AC3E}">
        <p14:creationId xmlns:p14="http://schemas.microsoft.com/office/powerpoint/2010/main" val="18021501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Такси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13) </a:t>
            </a:r>
            <a:r>
              <a:rPr lang="ru-RU" sz="24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В фирме такси в данный момент свободно 10 машин: 2 чёрных, 2 жёлтых и 6 зелёных. По вызову выехала одна из машин, случайно оказавшаяся ближе всего к заказчику. Найдите вероятность того, что к нему приедет жёлтое такси.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930169" y="248084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4847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Такси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14) </a:t>
            </a:r>
            <a:r>
              <a:rPr lang="ru-RU" sz="24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В фирме такси в данный момент свободно 12 машин: 3 чёрных, 6 жёлтых и 3 зелёных. По вызову выехала одна из машин, случайно оказавшаяся ближе всего к заказчику. Найдите вероятность того, что к нему приедет жёлтое такси.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930169" y="248084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0624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Такси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15) </a:t>
            </a:r>
            <a:r>
              <a:rPr lang="ru-RU" sz="24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В фирме такси в данный момент свободно 20 машин: 3 чёрных, 3 жёлтых и 14 зелёных. По вызову выехала одна из машин, случайно оказавшаяся ближе всего к заказчику. Найдите вероятность того, что к нему приедет жёлтое такси.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930169" y="248084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4473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№3.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Такси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16) </a:t>
            </a:r>
            <a:r>
              <a:rPr lang="ru-RU" sz="24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В фирме такси в данный момент свободно 12 машин: 2 чёрных, 6 жёлтых и 4 зелёных. По вызову выехала одна из машин, случайно оказавшаяся ближе всего к заказчику. Найдите вероятность того, что к нему приедет жёлтое такси.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930169" y="248084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7641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4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Спортсмены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1) </a:t>
            </a:r>
            <a:r>
              <a:rPr lang="ru-RU" sz="24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В лыжных гонках участвуют 7 спортсменов из России, 1 спортсмен из Норвегии и 2 спортсмена из Швеции. Порядок, в котором спортсмены стартуют, определяется жребием. Найдите вероятность того, что первым будет стартовать спортсмен из Норвегии.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1D8ACB-166B-0896-5AA9-FD59BFD3CC5F}"/>
              </a:ext>
            </a:extLst>
          </p:cNvPr>
          <p:cNvSpPr txBox="1"/>
          <p:nvPr/>
        </p:nvSpPr>
        <p:spPr>
          <a:xfrm>
            <a:off x="1051944" y="2941778"/>
            <a:ext cx="10451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Испытание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: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ru-RU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Жеребьёвка на определение того, кто будет выступать первым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u="sng" baseline="0" dirty="0">
                <a:solidFill>
                  <a:prstClr val="black"/>
                </a:solidFill>
                <a:latin typeface="Franklin Gothic Book" panose="020B0503020102020204" pitchFamily="34" charset="0"/>
              </a:rPr>
              <a:t>Событие</a:t>
            </a:r>
            <a:r>
              <a:rPr lang="en-US" sz="2400" b="1" u="sng" baseline="0" dirty="0">
                <a:solidFill>
                  <a:prstClr val="black"/>
                </a:solidFill>
                <a:latin typeface="Franklin Gothic Book" panose="020B0503020102020204" pitchFamily="34" charset="0"/>
              </a:rPr>
              <a:t> </a:t>
            </a:r>
            <a:r>
              <a:rPr lang="en-US" sz="2400" b="1" i="1" u="sng" baseline="0" dirty="0">
                <a:solidFill>
                  <a:prstClr val="black"/>
                </a:solidFill>
                <a:latin typeface="Franklin Gothic Book" panose="020B0503020102020204" pitchFamily="34" charset="0"/>
              </a:rPr>
              <a:t>A</a:t>
            </a:r>
            <a:r>
              <a:rPr lang="ru-RU" sz="2400" b="1" baseline="0" dirty="0">
                <a:solidFill>
                  <a:prstClr val="black"/>
                </a:solidFill>
                <a:latin typeface="Franklin Gothic Book" panose="020B0503020102020204" pitchFamily="34" charset="0"/>
              </a:rPr>
              <a:t>:</a:t>
            </a:r>
            <a:r>
              <a:rPr lang="ru-RU" sz="24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Первым выступает спортсмен из Норвегии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685462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0D6373-43FD-9F27-597C-CF47B9286A2D}"/>
              </a:ext>
            </a:extLst>
          </p:cNvPr>
          <p:cNvSpPr txBox="1"/>
          <p:nvPr/>
        </p:nvSpPr>
        <p:spPr>
          <a:xfrm>
            <a:off x="10536865" y="6383613"/>
            <a:ext cx="152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0,1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03BAF3-07A3-4F1A-CACD-34544178A91E}"/>
                  </a:ext>
                </a:extLst>
              </p:cNvPr>
              <p:cNvSpPr txBox="1"/>
              <p:nvPr/>
            </p:nvSpPr>
            <p:spPr>
              <a:xfrm>
                <a:off x="2231843" y="4029092"/>
                <a:ext cx="830502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>
                    <a:latin typeface="Franklin Gothic Book" panose="020B0503020102020204" pitchFamily="34" charset="0"/>
                  </a:rPr>
                  <a:t>Общее число исходов: </a:t>
                </a:r>
                <a:r>
                  <a:rPr lang="ru-RU" sz="2400" dirty="0">
                    <a:latin typeface="Franklin Gothic Book" panose="020B0503020102020204" pitchFamily="34" charset="0"/>
                  </a:rPr>
                  <a:t>10 </a:t>
                </a:r>
                <a:r>
                  <a:rPr lang="ru-RU" sz="2000" i="1" dirty="0">
                    <a:latin typeface="Franklin Gothic Book" panose="020B0503020102020204" pitchFamily="34" charset="0"/>
                  </a:rPr>
                  <a:t>(всего 7+1+2=10 спортсменов)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US" sz="2400" dirty="0">
                  <a:latin typeface="Franklin Gothic Book" panose="020B0503020102020204" pitchFamily="34" charset="0"/>
                </a:endParaRPr>
              </a:p>
              <a:p>
                <a:r>
                  <a:rPr lang="ru-RU" sz="2400" b="1" i="1" dirty="0">
                    <a:latin typeface="Franklin Gothic Book" panose="020B0503020102020204" pitchFamily="34" charset="0"/>
                  </a:rPr>
                  <a:t>Число «благоприятных» исходов: </a:t>
                </a:r>
                <a:r>
                  <a:rPr lang="ru-RU" sz="2400" dirty="0">
                    <a:latin typeface="Franklin Gothic Book" panose="020B0503020102020204" pitchFamily="34" charset="0"/>
                  </a:rPr>
                  <a:t>1 </a:t>
                </a:r>
                <a:r>
                  <a:rPr lang="ru-RU" sz="2000" i="1" dirty="0">
                    <a:latin typeface="Franklin Gothic Book" panose="020B0503020102020204" pitchFamily="34" charset="0"/>
                  </a:rPr>
                  <a:t>(1 спортсмен – из Норвегии)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03BAF3-07A3-4F1A-CACD-34544178A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843" y="4029092"/>
                <a:ext cx="8305021" cy="1569660"/>
              </a:xfrm>
              <a:prstGeom prst="rect">
                <a:avLst/>
              </a:prstGeom>
              <a:blipFill>
                <a:blip r:embed="rId5"/>
                <a:stretch>
                  <a:fillRect l="-1069" t="-3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7CCA49-90A0-B213-C7B2-66FCD9258530}"/>
                  </a:ext>
                </a:extLst>
              </p:cNvPr>
              <p:cNvSpPr txBox="1"/>
              <p:nvPr/>
            </p:nvSpPr>
            <p:spPr>
              <a:xfrm>
                <a:off x="4348716" y="5770775"/>
                <a:ext cx="342368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=0,1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7CCA49-90A0-B213-C7B2-66FCD9258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716" y="5770775"/>
                <a:ext cx="3423684" cy="786177"/>
              </a:xfrm>
              <a:prstGeom prst="rect">
                <a:avLst/>
              </a:prstGeom>
              <a:blipFill>
                <a:blip r:embed="rId6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59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0" grpId="0"/>
      <p:bldP spid="1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4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Спортсмены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2) </a:t>
            </a:r>
            <a:r>
              <a:rPr lang="ru-RU" sz="24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В лыжных гонках участвуют 7 спортсменов из России, 1 спортсмен из Швеции и 2 спортсмена из Норвегии. Порядок, в котором спортсмены стартуют, определяется жребием. Найдите вероятность того, что первым будет стартовать спортсмен из Швеции.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685462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1500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4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Спортсмены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3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) </a:t>
            </a:r>
            <a:r>
              <a:rPr lang="ru-RU" sz="24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В лыжных гонках участвуют 11 спортсменов из России, 6 спортсменов из Норвегии и 3 спортсмена из Швеции. Порядок, в котором спортсмены стартуют, определяется жребием. Найдите вероятность того, что первым будет стартовать спортсмен из России.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685462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0618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4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Спортсмены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4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) </a:t>
            </a:r>
            <a:r>
              <a:rPr lang="ru-RU" sz="24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В лыжных гонках участвуют 13 спортсменов из России, 2 спортсмена из Норвегии и 5 спортсменов из Швеции. Порядок, в котором спортсмены стартуют, определяется жребием. Найдите вероятность того, что первым будет стартовать спортсмен из России.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685462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9309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4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Спортсмены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) </a:t>
            </a:r>
            <a:r>
              <a:rPr lang="ru-RU" sz="24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В лыжных гонках участвуют 13 спортсменов из России, 2 спортсмена из Норвегии и 5 спортсменов из Швеции. Порядок, в котором спортсмены стартуют, определяется жребием. Найдите вероятность того, что первым будет стартовать спортсмен из Норвегии или Швеции.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685462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54117BE-E7AA-AB8A-8A10-43ABF0A196EE}"/>
              </a:ext>
            </a:extLst>
          </p:cNvPr>
          <p:cNvSpPr txBox="1"/>
          <p:nvPr/>
        </p:nvSpPr>
        <p:spPr>
          <a:xfrm>
            <a:off x="1051944" y="2941778"/>
            <a:ext cx="10451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Испытание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: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ru-RU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Жеребьёвка на определение того, кто будет выступать первым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u="sng" baseline="0" dirty="0">
                <a:solidFill>
                  <a:prstClr val="black"/>
                </a:solidFill>
                <a:latin typeface="Franklin Gothic Book" panose="020B0503020102020204" pitchFamily="34" charset="0"/>
              </a:rPr>
              <a:t>Событие</a:t>
            </a:r>
            <a:r>
              <a:rPr lang="en-US" sz="2400" b="1" u="sng" baseline="0" dirty="0">
                <a:solidFill>
                  <a:prstClr val="black"/>
                </a:solidFill>
                <a:latin typeface="Franklin Gothic Book" panose="020B0503020102020204" pitchFamily="34" charset="0"/>
              </a:rPr>
              <a:t> </a:t>
            </a:r>
            <a:r>
              <a:rPr lang="en-US" sz="2400" b="1" i="1" u="sng" baseline="0" dirty="0">
                <a:solidFill>
                  <a:prstClr val="black"/>
                </a:solidFill>
                <a:latin typeface="Franklin Gothic Book" panose="020B0503020102020204" pitchFamily="34" charset="0"/>
              </a:rPr>
              <a:t>A</a:t>
            </a:r>
            <a:r>
              <a:rPr lang="ru-RU" sz="2400" b="1" baseline="0" dirty="0">
                <a:solidFill>
                  <a:prstClr val="black"/>
                </a:solidFill>
                <a:latin typeface="Franklin Gothic Book" panose="020B0503020102020204" pitchFamily="34" charset="0"/>
              </a:rPr>
              <a:t>:</a:t>
            </a:r>
            <a:r>
              <a:rPr lang="ru-RU" sz="24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Первым выступает спортсмен из Норвегии </a:t>
            </a:r>
            <a:r>
              <a:rPr lang="ru-RU" sz="2400" b="1" u="sng" dirty="0">
                <a:solidFill>
                  <a:srgbClr val="C00000"/>
                </a:solidFill>
                <a:latin typeface="Franklin Gothic Book" panose="020B0503020102020204" pitchFamily="34" charset="0"/>
              </a:rPr>
              <a:t>ИЛИ</a:t>
            </a:r>
            <a:r>
              <a:rPr lang="ru-RU" sz="2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 Швеции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9EA5D4-BF60-AEA3-9FDF-628E65DB3267}"/>
              </a:ext>
            </a:extLst>
          </p:cNvPr>
          <p:cNvSpPr txBox="1"/>
          <p:nvPr/>
        </p:nvSpPr>
        <p:spPr>
          <a:xfrm>
            <a:off x="10536865" y="6383613"/>
            <a:ext cx="152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0,1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62A405-7450-FAC2-E11E-09BB2FE5F8B9}"/>
                  </a:ext>
                </a:extLst>
              </p:cNvPr>
              <p:cNvSpPr txBox="1"/>
              <p:nvPr/>
            </p:nvSpPr>
            <p:spPr>
              <a:xfrm>
                <a:off x="310458" y="4172538"/>
                <a:ext cx="1188154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>
                    <a:latin typeface="Franklin Gothic Book" panose="020B0503020102020204" pitchFamily="34" charset="0"/>
                  </a:rPr>
                  <a:t>Общее число исходов: </a:t>
                </a:r>
                <a:r>
                  <a:rPr lang="ru-RU" sz="2400" dirty="0">
                    <a:latin typeface="Franklin Gothic Book" panose="020B0503020102020204" pitchFamily="34" charset="0"/>
                  </a:rPr>
                  <a:t>20 </a:t>
                </a:r>
                <a:r>
                  <a:rPr lang="ru-RU" sz="2000" i="1" dirty="0">
                    <a:latin typeface="Franklin Gothic Book" panose="020B0503020102020204" pitchFamily="34" charset="0"/>
                  </a:rPr>
                  <a:t>(всего 13+2+5=20 спортсменов)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n-US" sz="2400" dirty="0">
                  <a:latin typeface="Franklin Gothic Book" panose="020B0503020102020204" pitchFamily="34" charset="0"/>
                </a:endParaRPr>
              </a:p>
              <a:p>
                <a:r>
                  <a:rPr lang="ru-RU" sz="2400" b="1" i="1" dirty="0">
                    <a:latin typeface="Franklin Gothic Book" panose="020B0503020102020204" pitchFamily="34" charset="0"/>
                  </a:rPr>
                  <a:t>Число «благоприятных» исходов: </a:t>
                </a:r>
                <a:r>
                  <a:rPr lang="ru-RU" sz="2400" dirty="0">
                    <a:latin typeface="Franklin Gothic Book" panose="020B0503020102020204" pitchFamily="34" charset="0"/>
                  </a:rPr>
                  <a:t>7 </a:t>
                </a:r>
                <a:r>
                  <a:rPr lang="ru-RU" sz="2000" i="1" dirty="0">
                    <a:latin typeface="Franklin Gothic Book" panose="020B0503020102020204" pitchFamily="34" charset="0"/>
                  </a:rPr>
                  <a:t>(</a:t>
                </a:r>
                <a:r>
                  <a:rPr lang="ru-RU" sz="2000" i="1" u="sng" dirty="0">
                    <a:solidFill>
                      <a:srgbClr val="C00000"/>
                    </a:solidFill>
                    <a:latin typeface="Franklin Gothic Book" panose="020B0503020102020204" pitchFamily="34" charset="0"/>
                  </a:rPr>
                  <a:t>складываем</a:t>
                </a:r>
                <a:r>
                  <a:rPr lang="ru-RU" sz="2000" i="1" dirty="0">
                    <a:latin typeface="Franklin Gothic Book" panose="020B0503020102020204" pitchFamily="34" charset="0"/>
                  </a:rPr>
                  <a:t> спортсменов из Норвегии и Швеции: 2+5=7)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62A405-7450-FAC2-E11E-09BB2FE5F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58" y="4172538"/>
                <a:ext cx="11881542" cy="1569660"/>
              </a:xfrm>
              <a:prstGeom prst="rect">
                <a:avLst/>
              </a:prstGeom>
              <a:blipFill>
                <a:blip r:embed="rId5"/>
                <a:stretch>
                  <a:fillRect l="-854" t="-3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7100D0-CD88-6713-D7FE-D7A2F9C9A5EB}"/>
                  </a:ext>
                </a:extLst>
              </p:cNvPr>
              <p:cNvSpPr txBox="1"/>
              <p:nvPr/>
            </p:nvSpPr>
            <p:spPr>
              <a:xfrm>
                <a:off x="4348716" y="5770775"/>
                <a:ext cx="342368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=0,1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7100D0-CD88-6713-D7FE-D7A2F9C9A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716" y="5770775"/>
                <a:ext cx="3423684" cy="786177"/>
              </a:xfrm>
              <a:prstGeom prst="rect">
                <a:avLst/>
              </a:prstGeom>
              <a:blipFill>
                <a:blip r:embed="rId6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олилиния 21">
            <a:extLst>
              <a:ext uri="{FF2B5EF4-FFF2-40B4-BE49-F238E27FC236}">
                <a16:creationId xmlns:a16="http://schemas.microsoft.com/office/drawing/2014/main" id="{7950FBD2-86B6-BB76-5FD4-C2FBA6D02BE8}"/>
              </a:ext>
            </a:extLst>
          </p:cNvPr>
          <p:cNvSpPr/>
          <p:nvPr/>
        </p:nvSpPr>
        <p:spPr>
          <a:xfrm>
            <a:off x="6622862" y="3838976"/>
            <a:ext cx="2299075" cy="1248032"/>
          </a:xfrm>
          <a:custGeom>
            <a:avLst/>
            <a:gdLst>
              <a:gd name="connsiteX0" fmla="*/ 2299075 w 2299075"/>
              <a:gd name="connsiteY0" fmla="*/ 0 h 1248032"/>
              <a:gd name="connsiteX1" fmla="*/ 2237291 w 2299075"/>
              <a:gd name="connsiteY1" fmla="*/ 271848 h 1248032"/>
              <a:gd name="connsiteX2" fmla="*/ 2212578 w 2299075"/>
              <a:gd name="connsiteY2" fmla="*/ 308919 h 1248032"/>
              <a:gd name="connsiteX3" fmla="*/ 2200221 w 2299075"/>
              <a:gd name="connsiteY3" fmla="*/ 358346 h 1248032"/>
              <a:gd name="connsiteX4" fmla="*/ 2187864 w 2299075"/>
              <a:gd name="connsiteY4" fmla="*/ 420129 h 1248032"/>
              <a:gd name="connsiteX5" fmla="*/ 2163151 w 2299075"/>
              <a:gd name="connsiteY5" fmla="*/ 494270 h 1248032"/>
              <a:gd name="connsiteX6" fmla="*/ 2150794 w 2299075"/>
              <a:gd name="connsiteY6" fmla="*/ 531340 h 1248032"/>
              <a:gd name="connsiteX7" fmla="*/ 2113724 w 2299075"/>
              <a:gd name="connsiteY7" fmla="*/ 617837 h 1248032"/>
              <a:gd name="connsiteX8" fmla="*/ 2039583 w 2299075"/>
              <a:gd name="connsiteY8" fmla="*/ 691978 h 1248032"/>
              <a:gd name="connsiteX9" fmla="*/ 2002513 w 2299075"/>
              <a:gd name="connsiteY9" fmla="*/ 729048 h 1248032"/>
              <a:gd name="connsiteX10" fmla="*/ 1866588 w 2299075"/>
              <a:gd name="connsiteY10" fmla="*/ 803189 h 1248032"/>
              <a:gd name="connsiteX11" fmla="*/ 1829518 w 2299075"/>
              <a:gd name="connsiteY11" fmla="*/ 815546 h 1248032"/>
              <a:gd name="connsiteX12" fmla="*/ 1705951 w 2299075"/>
              <a:gd name="connsiteY12" fmla="*/ 864973 h 1248032"/>
              <a:gd name="connsiteX13" fmla="*/ 1668880 w 2299075"/>
              <a:gd name="connsiteY13" fmla="*/ 877329 h 1248032"/>
              <a:gd name="connsiteX14" fmla="*/ 1631810 w 2299075"/>
              <a:gd name="connsiteY14" fmla="*/ 889686 h 1248032"/>
              <a:gd name="connsiteX15" fmla="*/ 1557669 w 2299075"/>
              <a:gd name="connsiteY15" fmla="*/ 902043 h 1248032"/>
              <a:gd name="connsiteX16" fmla="*/ 1372318 w 2299075"/>
              <a:gd name="connsiteY16" fmla="*/ 926756 h 1248032"/>
              <a:gd name="connsiteX17" fmla="*/ 1248751 w 2299075"/>
              <a:gd name="connsiteY17" fmla="*/ 939113 h 1248032"/>
              <a:gd name="connsiteX18" fmla="*/ 989259 w 2299075"/>
              <a:gd name="connsiteY18" fmla="*/ 951470 h 1248032"/>
              <a:gd name="connsiteX19" fmla="*/ 791551 w 2299075"/>
              <a:gd name="connsiteY19" fmla="*/ 963827 h 1248032"/>
              <a:gd name="connsiteX20" fmla="*/ 433205 w 2299075"/>
              <a:gd name="connsiteY20" fmla="*/ 988540 h 1248032"/>
              <a:gd name="connsiteX21" fmla="*/ 383778 w 2299075"/>
              <a:gd name="connsiteY21" fmla="*/ 1000897 h 1248032"/>
              <a:gd name="connsiteX22" fmla="*/ 260210 w 2299075"/>
              <a:gd name="connsiteY22" fmla="*/ 1025610 h 1248032"/>
              <a:gd name="connsiteX23" fmla="*/ 136642 w 2299075"/>
              <a:gd name="connsiteY23" fmla="*/ 1062681 h 1248032"/>
              <a:gd name="connsiteX24" fmla="*/ 62502 w 2299075"/>
              <a:gd name="connsiteY24" fmla="*/ 1112108 h 1248032"/>
              <a:gd name="connsiteX25" fmla="*/ 718 w 2299075"/>
              <a:gd name="connsiteY25" fmla="*/ 1223319 h 1248032"/>
              <a:gd name="connsiteX26" fmla="*/ 718 w 2299075"/>
              <a:gd name="connsiteY26" fmla="*/ 1248032 h 124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99075" h="1248032">
                <a:moveTo>
                  <a:pt x="2299075" y="0"/>
                </a:moveTo>
                <a:cubicBezTo>
                  <a:pt x="2291441" y="38169"/>
                  <a:pt x="2262507" y="208808"/>
                  <a:pt x="2237291" y="271848"/>
                </a:cubicBezTo>
                <a:cubicBezTo>
                  <a:pt x="2231775" y="285637"/>
                  <a:pt x="2220816" y="296562"/>
                  <a:pt x="2212578" y="308919"/>
                </a:cubicBezTo>
                <a:cubicBezTo>
                  <a:pt x="2208459" y="325395"/>
                  <a:pt x="2203905" y="341768"/>
                  <a:pt x="2200221" y="358346"/>
                </a:cubicBezTo>
                <a:cubicBezTo>
                  <a:pt x="2195665" y="378848"/>
                  <a:pt x="2193390" y="399867"/>
                  <a:pt x="2187864" y="420129"/>
                </a:cubicBezTo>
                <a:cubicBezTo>
                  <a:pt x="2181010" y="445262"/>
                  <a:pt x="2171389" y="469556"/>
                  <a:pt x="2163151" y="494270"/>
                </a:cubicBezTo>
                <a:cubicBezTo>
                  <a:pt x="2159032" y="506627"/>
                  <a:pt x="2153953" y="518704"/>
                  <a:pt x="2150794" y="531340"/>
                </a:cubicBezTo>
                <a:cubicBezTo>
                  <a:pt x="2139927" y="574808"/>
                  <a:pt x="2143405" y="584446"/>
                  <a:pt x="2113724" y="617837"/>
                </a:cubicBezTo>
                <a:cubicBezTo>
                  <a:pt x="2090504" y="643959"/>
                  <a:pt x="2064297" y="667264"/>
                  <a:pt x="2039583" y="691978"/>
                </a:cubicBezTo>
                <a:cubicBezTo>
                  <a:pt x="2027226" y="704335"/>
                  <a:pt x="2017053" y="719355"/>
                  <a:pt x="2002513" y="729048"/>
                </a:cubicBezTo>
                <a:cubicBezTo>
                  <a:pt x="1957391" y="759130"/>
                  <a:pt x="1922658" y="784498"/>
                  <a:pt x="1866588" y="803189"/>
                </a:cubicBezTo>
                <a:cubicBezTo>
                  <a:pt x="1854231" y="807308"/>
                  <a:pt x="1841490" y="810415"/>
                  <a:pt x="1829518" y="815546"/>
                </a:cubicBezTo>
                <a:cubicBezTo>
                  <a:pt x="1702261" y="870085"/>
                  <a:pt x="1874683" y="808730"/>
                  <a:pt x="1705951" y="864973"/>
                </a:cubicBezTo>
                <a:lnTo>
                  <a:pt x="1668880" y="877329"/>
                </a:lnTo>
                <a:cubicBezTo>
                  <a:pt x="1656523" y="881448"/>
                  <a:pt x="1644658" y="887545"/>
                  <a:pt x="1631810" y="889686"/>
                </a:cubicBezTo>
                <a:lnTo>
                  <a:pt x="1557669" y="902043"/>
                </a:lnTo>
                <a:cubicBezTo>
                  <a:pt x="1505385" y="910087"/>
                  <a:pt x="1423581" y="921060"/>
                  <a:pt x="1372318" y="926756"/>
                </a:cubicBezTo>
                <a:cubicBezTo>
                  <a:pt x="1331177" y="931327"/>
                  <a:pt x="1290060" y="936448"/>
                  <a:pt x="1248751" y="939113"/>
                </a:cubicBezTo>
                <a:cubicBezTo>
                  <a:pt x="1162335" y="944688"/>
                  <a:pt x="1075728" y="946796"/>
                  <a:pt x="989259" y="951470"/>
                </a:cubicBezTo>
                <a:lnTo>
                  <a:pt x="791551" y="963827"/>
                </a:lnTo>
                <a:cubicBezTo>
                  <a:pt x="486359" y="981266"/>
                  <a:pt x="650109" y="966849"/>
                  <a:pt x="433205" y="988540"/>
                </a:cubicBezTo>
                <a:cubicBezTo>
                  <a:pt x="416729" y="992659"/>
                  <a:pt x="400384" y="997339"/>
                  <a:pt x="383778" y="1000897"/>
                </a:cubicBezTo>
                <a:cubicBezTo>
                  <a:pt x="342705" y="1009698"/>
                  <a:pt x="300059" y="1012327"/>
                  <a:pt x="260210" y="1025610"/>
                </a:cubicBezTo>
                <a:cubicBezTo>
                  <a:pt x="169958" y="1055694"/>
                  <a:pt x="211342" y="1044006"/>
                  <a:pt x="136642" y="1062681"/>
                </a:cubicBezTo>
                <a:cubicBezTo>
                  <a:pt x="111929" y="1079157"/>
                  <a:pt x="78978" y="1087395"/>
                  <a:pt x="62502" y="1112108"/>
                </a:cubicBezTo>
                <a:cubicBezTo>
                  <a:pt x="34189" y="1154577"/>
                  <a:pt x="10039" y="1176712"/>
                  <a:pt x="718" y="1223319"/>
                </a:cubicBezTo>
                <a:cubicBezTo>
                  <a:pt x="-898" y="1231397"/>
                  <a:pt x="718" y="1239794"/>
                  <a:pt x="718" y="1248032"/>
                </a:cubicBezTo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stealth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70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Бабушка и чашки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2) </a:t>
            </a:r>
            <a:r>
              <a:rPr lang="ru-RU" sz="2800" dirty="0">
                <a:latin typeface="Franklin Gothic Book" panose="020B0503020102020204" pitchFamily="34" charset="0"/>
              </a:rPr>
              <a:t>У бабушки 15 чашек: 9 с красными цветами, остальные с синими. Бабушка наливает чай в случайно выбранную чашку. Найдите вероятность того, что это будет чашка с синими цветами.</a:t>
            </a:r>
            <a:r>
              <a:rPr lang="ru-RU" sz="2800" dirty="0">
                <a:effectLst/>
                <a:latin typeface="Franklin Gothic Book" panose="020B0503020102020204" pitchFamily="34" charset="0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6533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4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Спортсмены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) </a:t>
            </a:r>
            <a:r>
              <a:rPr lang="ru-RU" sz="24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В лыжных гонках участвуют 11 спортсменов из России, 6 спортсменов из Норвегии и 3 спортсмена из Швеции. Порядок, в котором спортсмены стартуют, определяется жребием. Найдите вероятность того, что первым будет стартовать спортсмен из Норвегии или Швеции.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685462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5645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4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Спортсмены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7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) </a:t>
            </a:r>
            <a:r>
              <a:rPr lang="ru-RU" sz="24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В лыжных гонках участвуют 13 спортсменов из России, 2 спортсмена из Норвегии и 5 спортсменов из Швеции. Порядок, в котором спортсмены стартуют, определяется жребием. Найдите вероятность того, что первым будет стартовать спортсмен </a:t>
            </a:r>
            <a:r>
              <a:rPr lang="ru-RU" sz="2400" b="1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не</a:t>
            </a:r>
            <a:r>
              <a:rPr lang="ru-RU" sz="24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 из России.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685462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470E87E-C5B4-38C0-E797-3FAB1D05DDA3}"/>
              </a:ext>
            </a:extLst>
          </p:cNvPr>
          <p:cNvSpPr txBox="1"/>
          <p:nvPr/>
        </p:nvSpPr>
        <p:spPr>
          <a:xfrm>
            <a:off x="1051944" y="2941778"/>
            <a:ext cx="10451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Испытание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: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ru-RU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Жеребьёвка на определение того, кто будет выступать первым</a:t>
            </a:r>
          </a:p>
          <a:p>
            <a:pPr lvl="0"/>
            <a:r>
              <a:rPr lang="ru-RU" sz="2400" b="1" u="sng" baseline="0" dirty="0">
                <a:solidFill>
                  <a:prstClr val="black"/>
                </a:solidFill>
                <a:latin typeface="Franklin Gothic Book" panose="020B0503020102020204" pitchFamily="34" charset="0"/>
              </a:rPr>
              <a:t>Событие</a:t>
            </a:r>
            <a:r>
              <a:rPr lang="en-US" sz="2400" b="1" u="sng" baseline="0" dirty="0">
                <a:solidFill>
                  <a:prstClr val="black"/>
                </a:solidFill>
                <a:latin typeface="Franklin Gothic Book" panose="020B0503020102020204" pitchFamily="34" charset="0"/>
              </a:rPr>
              <a:t> </a:t>
            </a:r>
            <a:r>
              <a:rPr lang="en-US" sz="2400" b="1" i="1" u="sng" baseline="0" dirty="0">
                <a:solidFill>
                  <a:prstClr val="black"/>
                </a:solidFill>
                <a:latin typeface="Franklin Gothic Book" panose="020B0503020102020204" pitchFamily="34" charset="0"/>
              </a:rPr>
              <a:t>A</a:t>
            </a:r>
            <a:r>
              <a:rPr lang="ru-RU" sz="2400" b="1" baseline="0" dirty="0">
                <a:solidFill>
                  <a:prstClr val="black"/>
                </a:solidFill>
                <a:latin typeface="Franklin Gothic Book" panose="020B0503020102020204" pitchFamily="34" charset="0"/>
              </a:rPr>
              <a:t>:</a:t>
            </a:r>
            <a:r>
              <a:rPr lang="ru-RU" sz="24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Первым выступает спортсмен </a:t>
            </a:r>
            <a:r>
              <a:rPr lang="ru-RU" sz="2400" b="1" u="sng" dirty="0">
                <a:solidFill>
                  <a:srgbClr val="C00000"/>
                </a:solidFill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НЕ</a:t>
            </a:r>
            <a:r>
              <a:rPr lang="ru-RU" sz="24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 из России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F97C1E-7916-EA4E-C8A7-9C5BEDE5048F}"/>
              </a:ext>
            </a:extLst>
          </p:cNvPr>
          <p:cNvSpPr txBox="1"/>
          <p:nvPr/>
        </p:nvSpPr>
        <p:spPr>
          <a:xfrm>
            <a:off x="10536865" y="6383613"/>
            <a:ext cx="152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0,35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7B9F89-795A-85D3-F659-48CDC9CB2ABD}"/>
                  </a:ext>
                </a:extLst>
              </p:cNvPr>
              <p:cNvSpPr txBox="1"/>
              <p:nvPr/>
            </p:nvSpPr>
            <p:spPr>
              <a:xfrm>
                <a:off x="1682678" y="3966574"/>
                <a:ext cx="961828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>
                    <a:latin typeface="Franklin Gothic Book" panose="020B0503020102020204" pitchFamily="34" charset="0"/>
                  </a:rPr>
                  <a:t>Общее число исходов: </a:t>
                </a:r>
                <a:r>
                  <a:rPr lang="ru-RU" sz="2400" dirty="0">
                    <a:latin typeface="Franklin Gothic Book" panose="020B0503020102020204" pitchFamily="34" charset="0"/>
                  </a:rPr>
                  <a:t>20 </a:t>
                </a:r>
                <a:r>
                  <a:rPr lang="ru-RU" sz="2000" i="1" dirty="0">
                    <a:latin typeface="Franklin Gothic Book" panose="020B0503020102020204" pitchFamily="34" charset="0"/>
                  </a:rPr>
                  <a:t>(всего 13+2+5=20 спортсменов)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n-US" sz="2400" dirty="0">
                  <a:latin typeface="Franklin Gothic Book" panose="020B0503020102020204" pitchFamily="34" charset="0"/>
                </a:endParaRPr>
              </a:p>
              <a:p>
                <a:r>
                  <a:rPr lang="ru-RU" sz="2400" b="1" i="1" dirty="0">
                    <a:latin typeface="Franklin Gothic Book" panose="020B0503020102020204" pitchFamily="34" charset="0"/>
                  </a:rPr>
                  <a:t>Число «благоприятных» исходов: </a:t>
                </a:r>
                <a:r>
                  <a:rPr lang="ru-RU" sz="2400" dirty="0">
                    <a:latin typeface="Franklin Gothic Book" panose="020B0503020102020204" pitchFamily="34" charset="0"/>
                  </a:rPr>
                  <a:t>7 </a:t>
                </a:r>
                <a:r>
                  <a:rPr lang="ru-RU" sz="2000" i="1" dirty="0">
                    <a:latin typeface="Franklin Gothic Book" panose="020B0503020102020204" pitchFamily="34" charset="0"/>
                  </a:rPr>
                  <a:t>(2+5=7 спортсменов – </a:t>
                </a:r>
                <a:r>
                  <a:rPr lang="ru-RU" sz="2000" b="1" i="1" dirty="0">
                    <a:latin typeface="Franklin Gothic Book" panose="020B0503020102020204" pitchFamily="34" charset="0"/>
                  </a:rPr>
                  <a:t>НЕ</a:t>
                </a:r>
                <a:r>
                  <a:rPr lang="ru-RU" sz="2000" i="1" dirty="0">
                    <a:latin typeface="Franklin Gothic Book" panose="020B0503020102020204" pitchFamily="34" charset="0"/>
                  </a:rPr>
                  <a:t> из России)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7B9F89-795A-85D3-F659-48CDC9CB2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678" y="3966574"/>
                <a:ext cx="9618287" cy="1569660"/>
              </a:xfrm>
              <a:prstGeom prst="rect">
                <a:avLst/>
              </a:prstGeom>
              <a:blipFill>
                <a:blip r:embed="rId5"/>
                <a:stretch>
                  <a:fillRect l="-1055" t="-3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53453B-DB01-D1EE-558D-1520DA7E1608}"/>
                  </a:ext>
                </a:extLst>
              </p:cNvPr>
              <p:cNvSpPr txBox="1"/>
              <p:nvPr/>
            </p:nvSpPr>
            <p:spPr>
              <a:xfrm>
                <a:off x="4348716" y="5770775"/>
                <a:ext cx="4819998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=0,35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53453B-DB01-D1EE-558D-1520DA7E1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716" y="5770775"/>
                <a:ext cx="4819998" cy="793679"/>
              </a:xfrm>
              <a:prstGeom prst="rect">
                <a:avLst/>
              </a:prstGeom>
              <a:blipFill>
                <a:blip r:embed="rId6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7D74635-585A-7F2A-9CC7-74F0E4B9CE35}"/>
              </a:ext>
            </a:extLst>
          </p:cNvPr>
          <p:cNvSpPr txBox="1"/>
          <p:nvPr/>
        </p:nvSpPr>
        <p:spPr>
          <a:xfrm>
            <a:off x="9695802" y="4261300"/>
            <a:ext cx="1605163" cy="40011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Способ №1</a:t>
            </a:r>
          </a:p>
        </p:txBody>
      </p:sp>
    </p:spTree>
    <p:extLst>
      <p:ext uri="{BB962C8B-B14F-4D97-AF65-F5344CB8AC3E}">
        <p14:creationId xmlns:p14="http://schemas.microsoft.com/office/powerpoint/2010/main" val="265434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4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Спортсмены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7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) </a:t>
            </a:r>
            <a:r>
              <a:rPr lang="ru-RU" sz="24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В лыжных гонках участвуют 13 спортсменов из России, 2 спортсмена из Норвегии и 5 спортсменов из Швеции. Порядок, в котором спортсмены стартуют, определяется жребием. Найдите вероятность того, что первым будет стартовать спортсмен </a:t>
            </a:r>
            <a:r>
              <a:rPr lang="ru-RU" sz="2400" b="1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не</a:t>
            </a:r>
            <a:r>
              <a:rPr lang="ru-RU" sz="24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 из России.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685462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70E87E-C5B4-38C0-E797-3FAB1D05DDA3}"/>
                  </a:ext>
                </a:extLst>
              </p:cNvPr>
              <p:cNvSpPr txBox="1"/>
              <p:nvPr/>
            </p:nvSpPr>
            <p:spPr>
              <a:xfrm>
                <a:off x="1051944" y="2941778"/>
                <a:ext cx="10451260" cy="863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</a:rPr>
                  <a:t>Испытание</a:t>
                </a:r>
                <a:r>
                  <a:rPr kumimoji="0" 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</a:rPr>
                  <a:t>:</a:t>
                </a:r>
                <a:r>
                  <a:rPr kumimoji="0" lang="ru-RU" sz="24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</a:rPr>
                  <a:t> </a:t>
                </a:r>
                <a:r>
                  <a:rPr kumimoji="0" lang="ru-RU" sz="24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</a:rPr>
                  <a:t>Жеребьёвка на определение того, кто будет выступать первым</a:t>
                </a:r>
              </a:p>
              <a:p>
                <a:pPr lvl="0"/>
                <a:r>
                  <a:rPr lang="ru-RU" sz="2400" b="1" u="sng" baseline="0" dirty="0">
                    <a:solidFill>
                      <a:srgbClr val="C00000"/>
                    </a:solidFill>
                    <a:latin typeface="Franklin Gothic Book" panose="020B0503020102020204" pitchFamily="34" charset="0"/>
                  </a:rPr>
                  <a:t>Событие</a:t>
                </a:r>
                <a:r>
                  <a:rPr lang="en-US" sz="2400" b="1" u="sng" baseline="0" dirty="0">
                    <a:solidFill>
                      <a:srgbClr val="C00000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 u="sng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u="sng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ru-RU" sz="2400" b="1" baseline="0" dirty="0">
                    <a:solidFill>
                      <a:srgbClr val="C00000"/>
                    </a:solidFill>
                    <a:latin typeface="Franklin Gothic Book" panose="020B0503020102020204" pitchFamily="34" charset="0"/>
                  </a:rPr>
                  <a:t>:</a:t>
                </a:r>
                <a:r>
                  <a:rPr lang="ru-RU" sz="2400" b="1" dirty="0">
                    <a:solidFill>
                      <a:srgbClr val="C00000"/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Franklin Gothic Book" panose="020B0503020102020204" pitchFamily="34" charset="0"/>
                  </a:rPr>
                  <a:t>Первым выступает спортсмен </a:t>
                </a:r>
                <a:r>
                  <a:rPr lang="ru-RU" sz="2400" dirty="0">
                    <a:solidFill>
                      <a:srgbClr val="C00000"/>
                    </a:solidFill>
                    <a:effectLst/>
                    <a:latin typeface="Franklin Gothic Book" panose="020B0503020102020204" pitchFamily="34" charset="0"/>
                    <a:ea typeface="Segoe UI" panose="020B0502040204020203" pitchFamily="34" charset="0"/>
                    <a:cs typeface="Times New Roman" panose="02020603050405020304" pitchFamily="18" charset="0"/>
                  </a:rPr>
                  <a:t>из России</a:t>
                </a:r>
                <a:endPara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70E87E-C5B4-38C0-E797-3FAB1D05D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944" y="2941778"/>
                <a:ext cx="10451260" cy="863634"/>
              </a:xfrm>
              <a:prstGeom prst="rect">
                <a:avLst/>
              </a:prstGeom>
              <a:blipFill>
                <a:blip r:embed="rId5"/>
                <a:stretch>
                  <a:fillRect l="-972" t="-5797" b="-13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6F97C1E-7916-EA4E-C8A7-9C5BEDE5048F}"/>
              </a:ext>
            </a:extLst>
          </p:cNvPr>
          <p:cNvSpPr txBox="1"/>
          <p:nvPr/>
        </p:nvSpPr>
        <p:spPr>
          <a:xfrm>
            <a:off x="10536865" y="6383613"/>
            <a:ext cx="152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0,35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7B9F89-795A-85D3-F659-48CDC9CB2ABD}"/>
                  </a:ext>
                </a:extLst>
              </p:cNvPr>
              <p:cNvSpPr txBox="1"/>
              <p:nvPr/>
            </p:nvSpPr>
            <p:spPr>
              <a:xfrm>
                <a:off x="986305" y="4003607"/>
                <a:ext cx="961828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>
                    <a:latin typeface="Franklin Gothic Book" panose="020B0503020102020204" pitchFamily="34" charset="0"/>
                  </a:rPr>
                  <a:t>Общее число исходов: </a:t>
                </a:r>
                <a:r>
                  <a:rPr lang="ru-RU" sz="2400" dirty="0">
                    <a:latin typeface="Franklin Gothic Book" panose="020B0503020102020204" pitchFamily="34" charset="0"/>
                  </a:rPr>
                  <a:t>20 </a:t>
                </a:r>
                <a:r>
                  <a:rPr lang="ru-RU" sz="2000" i="1" dirty="0">
                    <a:latin typeface="Franklin Gothic Book" panose="020B0503020102020204" pitchFamily="34" charset="0"/>
                  </a:rPr>
                  <a:t>(всего 13+2+5=20 спортсменов)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n-US" sz="2400" dirty="0">
                  <a:latin typeface="Franklin Gothic Book" panose="020B0503020102020204" pitchFamily="34" charset="0"/>
                </a:endParaRPr>
              </a:p>
              <a:p>
                <a:r>
                  <a:rPr lang="ru-RU" sz="2400" b="1" i="1" dirty="0">
                    <a:latin typeface="Franklin Gothic Book" panose="020B0503020102020204" pitchFamily="34" charset="0"/>
                  </a:rPr>
                  <a:t>Число «благоприятных» исходов: </a:t>
                </a:r>
                <a:r>
                  <a:rPr lang="ru-RU" sz="2400" dirty="0">
                    <a:latin typeface="Franklin Gothic Book" panose="020B0503020102020204" pitchFamily="34" charset="0"/>
                  </a:rPr>
                  <a:t>13 </a:t>
                </a:r>
                <a:r>
                  <a:rPr lang="ru-RU" sz="2000" i="1" dirty="0">
                    <a:latin typeface="Franklin Gothic Book" panose="020B0503020102020204" pitchFamily="34" charset="0"/>
                  </a:rPr>
                  <a:t>(13 спортсменов –из России)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7B9F89-795A-85D3-F659-48CDC9CB2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305" y="4003607"/>
                <a:ext cx="9618287" cy="1569660"/>
              </a:xfrm>
              <a:prstGeom prst="rect">
                <a:avLst/>
              </a:prstGeom>
              <a:blipFill>
                <a:blip r:embed="rId6"/>
                <a:stretch>
                  <a:fillRect l="-922" t="-3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53453B-DB01-D1EE-558D-1520DA7E1608}"/>
                  </a:ext>
                </a:extLst>
              </p:cNvPr>
              <p:cNvSpPr txBox="1"/>
              <p:nvPr/>
            </p:nvSpPr>
            <p:spPr>
              <a:xfrm>
                <a:off x="1555848" y="5589934"/>
                <a:ext cx="4819998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1" i="1" u="sng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u="sng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53453B-DB01-D1EE-558D-1520DA7E1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848" y="5589934"/>
                <a:ext cx="4819998" cy="793679"/>
              </a:xfrm>
              <a:prstGeom prst="rect">
                <a:avLst/>
              </a:prstGeom>
              <a:blipFill>
                <a:blip r:embed="rId7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7D74635-585A-7F2A-9CC7-74F0E4B9CE35}"/>
              </a:ext>
            </a:extLst>
          </p:cNvPr>
          <p:cNvSpPr txBox="1"/>
          <p:nvPr/>
        </p:nvSpPr>
        <p:spPr>
          <a:xfrm>
            <a:off x="8688516" y="3449693"/>
            <a:ext cx="3078859" cy="101566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Способ №2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C00000"/>
                </a:solidFill>
                <a:latin typeface="Franklin Gothic Book" panose="020B0503020102020204" pitchFamily="34" charset="0"/>
              </a:rPr>
              <a:t>(</a:t>
            </a:r>
            <a:r>
              <a:rPr lang="ru-RU" sz="2000" dirty="0">
                <a:solidFill>
                  <a:srgbClr val="C00000"/>
                </a:solidFill>
                <a:latin typeface="Franklin Gothic Book" panose="020B0503020102020204" pitchFamily="34" charset="0"/>
              </a:rPr>
              <a:t>через противоположное событие)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417E8B2-13D5-FB06-F1D8-E589DC2AA790}"/>
                  </a:ext>
                </a:extLst>
              </p:cNvPr>
              <p:cNvSpPr txBox="1"/>
              <p:nvPr/>
            </p:nvSpPr>
            <p:spPr>
              <a:xfrm>
                <a:off x="7175443" y="5783500"/>
                <a:ext cx="36462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=0,35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417E8B2-13D5-FB06-F1D8-E589DC2AA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443" y="5783500"/>
                <a:ext cx="364623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2F06AE-A333-4A65-5E2E-BC9DE5955FD6}"/>
                  </a:ext>
                </a:extLst>
              </p:cNvPr>
              <p:cNvSpPr txBox="1"/>
              <p:nvPr/>
            </p:nvSpPr>
            <p:spPr>
              <a:xfrm>
                <a:off x="6277574" y="5788503"/>
                <a:ext cx="10997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2F06AE-A333-4A65-5E2E-BC9DE5955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574" y="5788503"/>
                <a:ext cx="109975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24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 animBg="1"/>
      <p:bldP spid="12" grpId="0"/>
      <p:bldP spid="1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4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Спортсмены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8) </a:t>
            </a:r>
            <a:r>
              <a:rPr lang="ru-RU" sz="24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В лыжных гонках участвуют 11 спортсменов из России, 6 спортсменов из Норвегии и 3 спортсмена из Швеции. Порядок, в котором спортсмены стартуют, определяется жребием. Найдите вероятность того, что первым будет стартовать спортсмен </a:t>
            </a:r>
            <a:r>
              <a:rPr lang="ru-RU" sz="2400" b="1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не</a:t>
            </a:r>
            <a:r>
              <a:rPr lang="ru-RU" sz="24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 из России.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685462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250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5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Экзамен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На экзамене 20 билетов, Андрей </a:t>
            </a:r>
            <a:r>
              <a:rPr lang="ru-RU" sz="2800" b="1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не выучил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 1 из них. Найдите вероятность того, что ему попадётся выученный билет.</a:t>
            </a:r>
            <a:r>
              <a:rPr lang="ru-RU" sz="2800" dirty="0">
                <a:effectLst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1D8ACB-166B-0896-5AA9-FD59BFD3CC5F}"/>
              </a:ext>
            </a:extLst>
          </p:cNvPr>
          <p:cNvSpPr txBox="1"/>
          <p:nvPr/>
        </p:nvSpPr>
        <p:spPr>
          <a:xfrm>
            <a:off x="2231843" y="2496115"/>
            <a:ext cx="8305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Испытание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: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ru-RU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Вытягивание билета на экзамене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u="sng" baseline="0" dirty="0">
                <a:solidFill>
                  <a:prstClr val="black"/>
                </a:solidFill>
                <a:latin typeface="Franklin Gothic Book" panose="020B0503020102020204" pitchFamily="34" charset="0"/>
              </a:rPr>
              <a:t>Событие</a:t>
            </a:r>
            <a:r>
              <a:rPr lang="en-US" sz="2400" b="1" u="sng" baseline="0" dirty="0">
                <a:solidFill>
                  <a:prstClr val="black"/>
                </a:solidFill>
                <a:latin typeface="Franklin Gothic Book" panose="020B0503020102020204" pitchFamily="34" charset="0"/>
              </a:rPr>
              <a:t> </a:t>
            </a:r>
            <a:r>
              <a:rPr lang="en-US" sz="2400" b="1" i="1" u="sng" baseline="0" dirty="0">
                <a:solidFill>
                  <a:prstClr val="black"/>
                </a:solidFill>
                <a:latin typeface="Franklin Gothic Book" panose="020B0503020102020204" pitchFamily="34" charset="0"/>
              </a:rPr>
              <a:t>A</a:t>
            </a:r>
            <a:r>
              <a:rPr lang="ru-RU" sz="2400" b="1" baseline="0" dirty="0">
                <a:solidFill>
                  <a:prstClr val="black"/>
                </a:solidFill>
                <a:latin typeface="Franklin Gothic Book" panose="020B0503020102020204" pitchFamily="34" charset="0"/>
              </a:rPr>
              <a:t>:</a:t>
            </a:r>
            <a:r>
              <a:rPr lang="ru-RU" sz="24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Андрей вытянул </a:t>
            </a:r>
            <a:r>
              <a:rPr lang="ru-RU" sz="2400" u="sng" dirty="0">
                <a:solidFill>
                  <a:srgbClr val="C00000"/>
                </a:solidFill>
                <a:latin typeface="Franklin Gothic Book" panose="020B0503020102020204" pitchFamily="34" charset="0"/>
              </a:rPr>
              <a:t>выученный</a:t>
            </a:r>
            <a:r>
              <a:rPr lang="ru-RU" sz="2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 билет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215905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0D6373-43FD-9F27-597C-CF47B9286A2D}"/>
              </a:ext>
            </a:extLst>
          </p:cNvPr>
          <p:cNvSpPr txBox="1"/>
          <p:nvPr/>
        </p:nvSpPr>
        <p:spPr>
          <a:xfrm>
            <a:off x="10536865" y="6383613"/>
            <a:ext cx="152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0,95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03BAF3-07A3-4F1A-CACD-34544178A91E}"/>
                  </a:ext>
                </a:extLst>
              </p:cNvPr>
              <p:cNvSpPr txBox="1"/>
              <p:nvPr/>
            </p:nvSpPr>
            <p:spPr>
              <a:xfrm>
                <a:off x="2095919" y="3764113"/>
                <a:ext cx="884933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>
                    <a:latin typeface="Franklin Gothic Book" panose="020B0503020102020204" pitchFamily="34" charset="0"/>
                  </a:rPr>
                  <a:t>Общее число исходов: </a:t>
                </a:r>
                <a:r>
                  <a:rPr lang="ru-RU" sz="2400" dirty="0">
                    <a:latin typeface="Franklin Gothic Book" panose="020B0503020102020204" pitchFamily="34" charset="0"/>
                  </a:rPr>
                  <a:t>20 </a:t>
                </a:r>
                <a:r>
                  <a:rPr lang="ru-RU" sz="2000" i="1" dirty="0">
                    <a:latin typeface="Franklin Gothic Book" panose="020B0503020102020204" pitchFamily="34" charset="0"/>
                  </a:rPr>
                  <a:t>(всего 20 билетов)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n-US" sz="2400" dirty="0">
                  <a:latin typeface="Franklin Gothic Book" panose="020B0503020102020204" pitchFamily="34" charset="0"/>
                </a:endParaRPr>
              </a:p>
              <a:p>
                <a:r>
                  <a:rPr lang="ru-RU" sz="2400" b="1" i="1" dirty="0">
                    <a:latin typeface="Franklin Gothic Book" panose="020B0503020102020204" pitchFamily="34" charset="0"/>
                  </a:rPr>
                  <a:t>Число «благоприятных» исходов: </a:t>
                </a:r>
                <a:r>
                  <a:rPr lang="ru-RU" sz="2400" dirty="0">
                    <a:latin typeface="Franklin Gothic Book" panose="020B0503020102020204" pitchFamily="34" charset="0"/>
                  </a:rPr>
                  <a:t>19 </a:t>
                </a:r>
                <a:r>
                  <a:rPr lang="ru-RU" sz="2000" i="1" dirty="0">
                    <a:latin typeface="Franklin Gothic Book" panose="020B0503020102020204" pitchFamily="34" charset="0"/>
                  </a:rPr>
                  <a:t>(20-1=19 билетов – выученные)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𝟏𝟗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03BAF3-07A3-4F1A-CACD-34544178A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919" y="3764113"/>
                <a:ext cx="8849333" cy="1569660"/>
              </a:xfrm>
              <a:prstGeom prst="rect">
                <a:avLst/>
              </a:prstGeom>
              <a:blipFill>
                <a:blip r:embed="rId5"/>
                <a:stretch>
                  <a:fillRect l="-1148" t="-3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7CCA49-90A0-B213-C7B2-66FCD9258530}"/>
                  </a:ext>
                </a:extLst>
              </p:cNvPr>
              <p:cNvSpPr txBox="1"/>
              <p:nvPr/>
            </p:nvSpPr>
            <p:spPr>
              <a:xfrm>
                <a:off x="4073515" y="5589934"/>
                <a:ext cx="4894139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95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0,95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7CCA49-90A0-B213-C7B2-66FCD9258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515" y="5589934"/>
                <a:ext cx="4894139" cy="793679"/>
              </a:xfrm>
              <a:prstGeom prst="rect">
                <a:avLst/>
              </a:prstGeom>
              <a:blipFill>
                <a:blip r:embed="rId6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D1B8707-6C61-9584-CD7D-F9CAF2265D6B}"/>
              </a:ext>
            </a:extLst>
          </p:cNvPr>
          <p:cNvSpPr txBox="1"/>
          <p:nvPr/>
        </p:nvSpPr>
        <p:spPr>
          <a:xfrm>
            <a:off x="9340089" y="3989796"/>
            <a:ext cx="1605163" cy="40011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Способ №1</a:t>
            </a:r>
          </a:p>
        </p:txBody>
      </p:sp>
    </p:spTree>
    <p:extLst>
      <p:ext uri="{BB962C8B-B14F-4D97-AF65-F5344CB8AC3E}">
        <p14:creationId xmlns:p14="http://schemas.microsoft.com/office/powerpoint/2010/main" val="252817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0" grpId="0"/>
      <p:bldP spid="11" grpId="0"/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5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Экзамен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На экзамене 20 билетов, Андрей </a:t>
            </a:r>
            <a:r>
              <a:rPr lang="ru-RU" sz="2800" b="1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не выучил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 1 из них. Найдите вероятность того, что ему попадётся выученный билет.</a:t>
            </a:r>
            <a:r>
              <a:rPr lang="ru-RU" sz="2800" dirty="0">
                <a:effectLst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1D8ACB-166B-0896-5AA9-FD59BFD3CC5F}"/>
                  </a:ext>
                </a:extLst>
              </p:cNvPr>
              <p:cNvSpPr txBox="1"/>
              <p:nvPr/>
            </p:nvSpPr>
            <p:spPr>
              <a:xfrm>
                <a:off x="2231843" y="2496115"/>
                <a:ext cx="8305021" cy="863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</a:rPr>
                  <a:t>Испытание</a:t>
                </a:r>
                <a:r>
                  <a:rPr kumimoji="0" 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</a:rPr>
                  <a:t>:</a:t>
                </a:r>
                <a:r>
                  <a:rPr kumimoji="0" lang="ru-RU" sz="24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</a:rPr>
                  <a:t> </a:t>
                </a:r>
                <a:r>
                  <a:rPr kumimoji="0" lang="ru-RU" sz="24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</a:rPr>
                  <a:t>Вытягивание билета на экзамене</a:t>
                </a:r>
              </a:p>
              <a:p>
                <a:pPr lvl="0"/>
                <a:r>
                  <a:rPr lang="ru-RU" sz="2400" b="1" u="sng" baseline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Событие</a:t>
                </a:r>
                <a:r>
                  <a:rPr lang="en-US" sz="2400" b="1" u="sng" baseline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 u="sng" baseline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u="sng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ru-RU" sz="2400" b="1" baseline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:</a:t>
                </a:r>
                <a:r>
                  <a:rPr lang="ru-RU" sz="2400" b="1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ru-RU" sz="24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Андрей вытянул </a:t>
                </a:r>
                <a:r>
                  <a:rPr lang="ru-RU" sz="2400" u="sng" dirty="0">
                    <a:solidFill>
                      <a:srgbClr val="C00000"/>
                    </a:solidFill>
                    <a:latin typeface="Franklin Gothic Book" panose="020B0503020102020204" pitchFamily="34" charset="0"/>
                  </a:rPr>
                  <a:t>не выученный</a:t>
                </a:r>
                <a:r>
                  <a:rPr lang="ru-RU" sz="24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билет</a:t>
                </a:r>
                <a:endPara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1D8ACB-166B-0896-5AA9-FD59BFD3C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843" y="2496115"/>
                <a:ext cx="8305021" cy="863634"/>
              </a:xfrm>
              <a:prstGeom prst="rect">
                <a:avLst/>
              </a:prstGeom>
              <a:blipFill>
                <a:blip r:embed="rId5"/>
                <a:stretch>
                  <a:fillRect l="-1069" t="-5797" b="-13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215905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0D6373-43FD-9F27-597C-CF47B9286A2D}"/>
              </a:ext>
            </a:extLst>
          </p:cNvPr>
          <p:cNvSpPr txBox="1"/>
          <p:nvPr/>
        </p:nvSpPr>
        <p:spPr>
          <a:xfrm>
            <a:off x="10536865" y="6383613"/>
            <a:ext cx="152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0,95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03BAF3-07A3-4F1A-CACD-34544178A91E}"/>
                  </a:ext>
                </a:extLst>
              </p:cNvPr>
              <p:cNvSpPr txBox="1"/>
              <p:nvPr/>
            </p:nvSpPr>
            <p:spPr>
              <a:xfrm>
                <a:off x="2095919" y="3764113"/>
                <a:ext cx="884933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>
                    <a:latin typeface="Franklin Gothic Book" panose="020B0503020102020204" pitchFamily="34" charset="0"/>
                  </a:rPr>
                  <a:t>Общее число исходов: </a:t>
                </a:r>
                <a:r>
                  <a:rPr lang="ru-RU" sz="2400" dirty="0">
                    <a:latin typeface="Franklin Gothic Book" panose="020B0503020102020204" pitchFamily="34" charset="0"/>
                  </a:rPr>
                  <a:t>20 </a:t>
                </a:r>
                <a:r>
                  <a:rPr lang="ru-RU" sz="2000" i="1" dirty="0">
                    <a:latin typeface="Franklin Gothic Book" panose="020B0503020102020204" pitchFamily="34" charset="0"/>
                  </a:rPr>
                  <a:t>(всего 20 билетов)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n-US" sz="2400" dirty="0">
                  <a:latin typeface="Franklin Gothic Book" panose="020B0503020102020204" pitchFamily="34" charset="0"/>
                </a:endParaRPr>
              </a:p>
              <a:p>
                <a:r>
                  <a:rPr lang="ru-RU" sz="2400" b="1" i="1" dirty="0">
                    <a:latin typeface="Franklin Gothic Book" panose="020B0503020102020204" pitchFamily="34" charset="0"/>
                  </a:rPr>
                  <a:t>Число «благоприятных» исходов: </a:t>
                </a:r>
                <a:r>
                  <a:rPr lang="ru-RU" sz="2400" dirty="0">
                    <a:latin typeface="Franklin Gothic Book" panose="020B0503020102020204" pitchFamily="34" charset="0"/>
                  </a:rPr>
                  <a:t>1 </a:t>
                </a:r>
                <a:r>
                  <a:rPr lang="ru-RU" sz="2000" i="1" dirty="0">
                    <a:latin typeface="Franklin Gothic Book" panose="020B0503020102020204" pitchFamily="34" charset="0"/>
                  </a:rPr>
                  <a:t>(1 билет – не выучен)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03BAF3-07A3-4F1A-CACD-34544178A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919" y="3764113"/>
                <a:ext cx="8849333" cy="1569660"/>
              </a:xfrm>
              <a:prstGeom prst="rect">
                <a:avLst/>
              </a:prstGeom>
              <a:blipFill>
                <a:blip r:embed="rId6"/>
                <a:stretch>
                  <a:fillRect l="-1148" t="-3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7CCA49-90A0-B213-C7B2-66FCD9258530}"/>
                  </a:ext>
                </a:extLst>
              </p:cNvPr>
              <p:cNvSpPr txBox="1"/>
              <p:nvPr/>
            </p:nvSpPr>
            <p:spPr>
              <a:xfrm>
                <a:off x="1201860" y="5516115"/>
                <a:ext cx="4894139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7CCA49-90A0-B213-C7B2-66FCD9258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860" y="5516115"/>
                <a:ext cx="4894139" cy="793679"/>
              </a:xfrm>
              <a:prstGeom prst="rect">
                <a:avLst/>
              </a:prstGeom>
              <a:blipFill>
                <a:blip r:embed="rId7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6DAAF8-5AA7-A608-9F8B-22ADD9AE8E83}"/>
                  </a:ext>
                </a:extLst>
              </p:cNvPr>
              <p:cNvSpPr txBox="1"/>
              <p:nvPr/>
            </p:nvSpPr>
            <p:spPr>
              <a:xfrm>
                <a:off x="6631746" y="5733134"/>
                <a:ext cx="36462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=0,95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6DAAF8-5AA7-A608-9F8B-22ADD9AE8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746" y="5733134"/>
                <a:ext cx="364623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417F44-A572-C19B-AB8E-A829CFAF279D}"/>
                  </a:ext>
                </a:extLst>
              </p:cNvPr>
              <p:cNvSpPr txBox="1"/>
              <p:nvPr/>
            </p:nvSpPr>
            <p:spPr>
              <a:xfrm>
                <a:off x="5733877" y="5738137"/>
                <a:ext cx="10997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417F44-A572-C19B-AB8E-A829CFAF2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877" y="5738137"/>
                <a:ext cx="109975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3CBBD55-85A3-1729-A0F2-16A6D944047D}"/>
              </a:ext>
            </a:extLst>
          </p:cNvPr>
          <p:cNvSpPr txBox="1"/>
          <p:nvPr/>
        </p:nvSpPr>
        <p:spPr>
          <a:xfrm>
            <a:off x="8688516" y="3449693"/>
            <a:ext cx="3078859" cy="101566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Способ №2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C00000"/>
                </a:solidFill>
                <a:latin typeface="Franklin Gothic Book" panose="020B0503020102020204" pitchFamily="34" charset="0"/>
              </a:rPr>
              <a:t>(</a:t>
            </a:r>
            <a:r>
              <a:rPr lang="ru-RU" sz="2000" dirty="0">
                <a:solidFill>
                  <a:srgbClr val="C00000"/>
                </a:solidFill>
                <a:latin typeface="Franklin Gothic Book" panose="020B0503020102020204" pitchFamily="34" charset="0"/>
              </a:rPr>
              <a:t>через противоположное событие)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54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0" grpId="0"/>
      <p:bldP spid="11" grpId="0"/>
      <p:bldP spid="5" grpId="0"/>
      <p:bldP spid="9" grpId="0"/>
      <p:bldP spid="1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5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Экзамен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На экзамене 50 билетов, Оскар </a:t>
            </a:r>
            <a:r>
              <a:rPr lang="ru-RU" sz="2800" b="1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не выучил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 7 из них. Найдите вероятность того, что ему попадётся выученный билет.</a:t>
            </a:r>
            <a:r>
              <a:rPr lang="ru-RU" sz="2800" dirty="0">
                <a:effectLst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215905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4868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5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Экзамен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3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На экзамене 40 билетов, Яша </a:t>
            </a:r>
            <a:r>
              <a:rPr lang="ru-RU" sz="2800" b="1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не выучил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 4 из них. Найдите вероятность того, что ему попадётся выученный билет.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215905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0052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5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Экзамен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4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На экзамене 20 билетов, Оскар </a:t>
            </a:r>
            <a:r>
              <a:rPr lang="ru-RU" sz="2800" b="1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не выучил</a:t>
            </a:r>
            <a:r>
              <a:rPr lang="ru-RU" sz="2800" dirty="0">
                <a:effectLst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 7 из них. Найдите вероятность того, что ему попадётся выученный билет.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215905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5413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5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Экзамен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5) На экзамене 50 билетов, Яша не выучил 3 из них. Найдите вероятность того, что ему попадётся выученный билет.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215905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642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Бабушка и чашки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3) </a:t>
            </a:r>
            <a:r>
              <a:rPr lang="ru-RU" sz="2800" dirty="0">
                <a:latin typeface="Franklin Gothic Book" panose="020B0503020102020204" pitchFamily="34" charset="0"/>
              </a:rPr>
              <a:t>У бабушки 20 чашек: 15 с красными цветами, остальные с синими. Бабушка наливает чай в случайно выбранную чашку. Найдите вероятность того, что это будет чашка с синими цветами.</a:t>
            </a:r>
            <a:r>
              <a:rPr lang="ru-RU" sz="2800" dirty="0">
                <a:effectLst/>
                <a:latin typeface="Franklin Gothic Book" panose="020B0503020102020204" pitchFamily="34" charset="0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24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5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Экзамен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6) На экзамене 25 билетов, Стас не выучил 5 из них. Найдите вероятность того, что ему попадётся выученный билет.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215905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2282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5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Экзамен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7) На экзамене 50 билетов, Сеня не выучил 5 из них. Найдите вероятность того, что ему попадётся выученный билет.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215905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5430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5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Экзамен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8) На экзамене 35 билетов, Стас не выучил 7 из них. Найдите вероятность того, что ему попадётся выученный билет.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215905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746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5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Экзамен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9) На экзамене 50 билетов, Серёжа не выучил 11 из них. Найдите вероятность того, что ему попадётся выученный билет.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215905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3686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5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Экзамен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10) На экзамене 40 билетов, Саша не выучил 2 из них. Найдите вероятность того, что ему попадётся выученный билет.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215905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35607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5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Экзамен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11) На экзамене 40 билетов, Оскар не выучил 12 из них. Найдите вероятность того, что ему попадётся выученный билет.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215905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91460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5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Экзамен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12) На экзамене 25 билетов, Костя не выучил 4 из них. Найдите вероятность того, что ему попадётся выученный билет.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215905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5206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5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Экзамен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13) На экзамене 40 билетов, Сеня не выучил 8 из них. Найдите вероятность того, что ему попадётся выученный билет.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215905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34184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5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Экзамен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14) На экзамене 60 билетов, Олег не выучил 12 из них. Найдите вероятность того, что ему попадётся выученный билет.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215905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07146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5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Экзамен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15) На экзамене 20 билетов, Саша не выучил 2 из них. Найдите вероятность того, что ему попадётся выученный билет.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215905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308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Бабушка и чашки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4) </a:t>
            </a:r>
            <a:r>
              <a:rPr lang="ru-RU" sz="2800" dirty="0">
                <a:latin typeface="Franklin Gothic Book" panose="020B0503020102020204" pitchFamily="34" charset="0"/>
              </a:rPr>
              <a:t>У бабушки 10 чашек: 7 с красными цветами, остальные с синими. Бабушка наливает чай в случайно выбранную чашку. Найдите вероятность того, что это будет чашка с синими цветами.</a:t>
            </a:r>
            <a:r>
              <a:rPr lang="ru-RU" sz="2800" dirty="0">
                <a:effectLst/>
                <a:latin typeface="Franklin Gothic Book" panose="020B0503020102020204" pitchFamily="34" charset="0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69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5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Экзамен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16) На экзамене 30 билетов, Серёжа не выучил 9 из них. Найдите вероятность того, что ему попадётся выученный билет.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215905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8009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6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Фонарики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1) В среднем из 80 карманных фонариков, поступивших в продажу, двенадцать неисправных. Найдите вероятность того, что выбранный наудачу в магазине фонарик окажется исправен.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1D8ACB-166B-0896-5AA9-FD59BFD3CC5F}"/>
              </a:ext>
            </a:extLst>
          </p:cNvPr>
          <p:cNvSpPr txBox="1"/>
          <p:nvPr/>
        </p:nvSpPr>
        <p:spPr>
          <a:xfrm>
            <a:off x="2231843" y="2496115"/>
            <a:ext cx="8305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Испытание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: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ru-RU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Выбор фонарика в магазине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u="sng" baseline="0" dirty="0">
                <a:solidFill>
                  <a:prstClr val="black"/>
                </a:solidFill>
                <a:latin typeface="Franklin Gothic Book" panose="020B0503020102020204" pitchFamily="34" charset="0"/>
              </a:rPr>
              <a:t>Событие</a:t>
            </a:r>
            <a:r>
              <a:rPr lang="en-US" sz="2400" b="1" u="sng" baseline="0" dirty="0">
                <a:solidFill>
                  <a:prstClr val="black"/>
                </a:solidFill>
                <a:latin typeface="Franklin Gothic Book" panose="020B0503020102020204" pitchFamily="34" charset="0"/>
              </a:rPr>
              <a:t> </a:t>
            </a:r>
            <a:r>
              <a:rPr lang="en-US" sz="2400" b="1" i="1" u="sng" baseline="0" dirty="0">
                <a:solidFill>
                  <a:prstClr val="black"/>
                </a:solidFill>
                <a:latin typeface="Franklin Gothic Book" panose="020B0503020102020204" pitchFamily="34" charset="0"/>
              </a:rPr>
              <a:t>A</a:t>
            </a:r>
            <a:r>
              <a:rPr lang="ru-RU" sz="2400" b="1" baseline="0" dirty="0">
                <a:solidFill>
                  <a:prstClr val="black"/>
                </a:solidFill>
                <a:latin typeface="Franklin Gothic Book" panose="020B0503020102020204" pitchFamily="34" charset="0"/>
              </a:rPr>
              <a:t>:</a:t>
            </a:r>
            <a:r>
              <a:rPr lang="ru-RU" sz="24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Выбран </a:t>
            </a:r>
            <a:r>
              <a:rPr lang="ru-RU" sz="2400" u="sng" dirty="0">
                <a:solidFill>
                  <a:srgbClr val="C00000"/>
                </a:solidFill>
                <a:latin typeface="Franklin Gothic Book" panose="020B0503020102020204" pitchFamily="34" charset="0"/>
              </a:rPr>
              <a:t>исправный</a:t>
            </a:r>
            <a:r>
              <a:rPr lang="ru-RU" sz="2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 фонарик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309831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0D6373-43FD-9F27-597C-CF47B9286A2D}"/>
              </a:ext>
            </a:extLst>
          </p:cNvPr>
          <p:cNvSpPr txBox="1"/>
          <p:nvPr/>
        </p:nvSpPr>
        <p:spPr>
          <a:xfrm>
            <a:off x="10536865" y="6383613"/>
            <a:ext cx="152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0,85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03BAF3-07A3-4F1A-CACD-34544178A91E}"/>
                  </a:ext>
                </a:extLst>
              </p:cNvPr>
              <p:cNvSpPr txBox="1"/>
              <p:nvPr/>
            </p:nvSpPr>
            <p:spPr>
              <a:xfrm>
                <a:off x="2095919" y="3764113"/>
                <a:ext cx="947952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>
                    <a:latin typeface="Franklin Gothic Book" panose="020B0503020102020204" pitchFamily="34" charset="0"/>
                  </a:rPr>
                  <a:t>Общее число исходов: </a:t>
                </a:r>
                <a:r>
                  <a:rPr lang="ru-RU" sz="2400" dirty="0">
                    <a:latin typeface="Franklin Gothic Book" panose="020B0503020102020204" pitchFamily="34" charset="0"/>
                  </a:rPr>
                  <a:t>80 </a:t>
                </a:r>
                <a:r>
                  <a:rPr lang="ru-RU" sz="2000" i="1" dirty="0">
                    <a:latin typeface="Franklin Gothic Book" panose="020B0503020102020204" pitchFamily="34" charset="0"/>
                  </a:rPr>
                  <a:t>(всего 80 фонариков)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𝟖𝟎</m:t>
                      </m:r>
                    </m:oMath>
                  </m:oMathPara>
                </a14:m>
                <a:endParaRPr lang="en-US" sz="2400" dirty="0">
                  <a:latin typeface="Franklin Gothic Book" panose="020B0503020102020204" pitchFamily="34" charset="0"/>
                </a:endParaRPr>
              </a:p>
              <a:p>
                <a:r>
                  <a:rPr lang="ru-RU" sz="2400" b="1" i="1" dirty="0">
                    <a:latin typeface="Franklin Gothic Book" panose="020B0503020102020204" pitchFamily="34" charset="0"/>
                  </a:rPr>
                  <a:t>Число «благоприятных» исходов: </a:t>
                </a:r>
                <a:r>
                  <a:rPr lang="ru-RU" sz="2400" dirty="0">
                    <a:latin typeface="Franklin Gothic Book" panose="020B0503020102020204" pitchFamily="34" charset="0"/>
                  </a:rPr>
                  <a:t>68 </a:t>
                </a:r>
                <a:r>
                  <a:rPr lang="ru-RU" sz="2000" i="1" dirty="0">
                    <a:latin typeface="Franklin Gothic Book" panose="020B0503020102020204" pitchFamily="34" charset="0"/>
                  </a:rPr>
                  <a:t>(80-12=68 фонариков – исправные)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𝟔𝟖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03BAF3-07A3-4F1A-CACD-34544178A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919" y="3764113"/>
                <a:ext cx="9479521" cy="1569660"/>
              </a:xfrm>
              <a:prstGeom prst="rect">
                <a:avLst/>
              </a:prstGeom>
              <a:blipFill>
                <a:blip r:embed="rId5"/>
                <a:stretch>
                  <a:fillRect l="-1071" t="-3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7CCA49-90A0-B213-C7B2-66FCD9258530}"/>
                  </a:ext>
                </a:extLst>
              </p:cNvPr>
              <p:cNvSpPr txBox="1"/>
              <p:nvPr/>
            </p:nvSpPr>
            <p:spPr>
              <a:xfrm>
                <a:off x="3631143" y="5589934"/>
                <a:ext cx="5506420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68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80</m:t>
                          </m:r>
                        </m:den>
                      </m:f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85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0,85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7CCA49-90A0-B213-C7B2-66FCD9258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143" y="5589934"/>
                <a:ext cx="5506420" cy="793679"/>
              </a:xfrm>
              <a:prstGeom prst="rect">
                <a:avLst/>
              </a:prstGeom>
              <a:blipFill>
                <a:blip r:embed="rId6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D1B8707-6C61-9584-CD7D-F9CAF2265D6B}"/>
              </a:ext>
            </a:extLst>
          </p:cNvPr>
          <p:cNvSpPr txBox="1"/>
          <p:nvPr/>
        </p:nvSpPr>
        <p:spPr>
          <a:xfrm>
            <a:off x="9340089" y="3989796"/>
            <a:ext cx="1605163" cy="40011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Способ №1</a:t>
            </a:r>
          </a:p>
        </p:txBody>
      </p:sp>
    </p:spTree>
    <p:extLst>
      <p:ext uri="{BB962C8B-B14F-4D97-AF65-F5344CB8AC3E}">
        <p14:creationId xmlns:p14="http://schemas.microsoft.com/office/powerpoint/2010/main" val="40481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0" grpId="0"/>
      <p:bldP spid="11" grpId="0"/>
      <p:bldP spid="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6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Фонарики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1) В среднем из 80 карманных фонариков, поступивших в продажу, двенадцать неисправных. Найдите вероятность того, что выбранный наудачу в магазине фонарик окажется исправен.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1D8ACB-166B-0896-5AA9-FD59BFD3CC5F}"/>
                  </a:ext>
                </a:extLst>
              </p:cNvPr>
              <p:cNvSpPr txBox="1"/>
              <p:nvPr/>
            </p:nvSpPr>
            <p:spPr>
              <a:xfrm>
                <a:off x="2231843" y="2496115"/>
                <a:ext cx="8305021" cy="863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</a:rPr>
                  <a:t>Испытание</a:t>
                </a:r>
                <a:r>
                  <a:rPr kumimoji="0" 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</a:rPr>
                  <a:t>:</a:t>
                </a:r>
                <a:r>
                  <a:rPr kumimoji="0" lang="ru-RU" sz="24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</a:rPr>
                  <a:t> </a:t>
                </a:r>
                <a:r>
                  <a:rPr kumimoji="0" lang="ru-RU" sz="24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</a:rPr>
                  <a:t>Выбор фонарика в магазине</a:t>
                </a:r>
              </a:p>
              <a:p>
                <a:pPr lvl="0"/>
                <a:r>
                  <a:rPr lang="ru-RU" sz="2400" b="1" u="sng" baseline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Событие</a:t>
                </a:r>
                <a:r>
                  <a:rPr lang="en-US" sz="2400" b="1" u="sng" baseline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 u="sng" baseline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u="sng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ru-RU" sz="2400" b="1" baseline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:</a:t>
                </a:r>
                <a:r>
                  <a:rPr lang="ru-RU" sz="2400" b="1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ru-RU" sz="24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Выбран </a:t>
                </a:r>
                <a:r>
                  <a:rPr lang="ru-RU" sz="2400" u="sng" dirty="0">
                    <a:solidFill>
                      <a:srgbClr val="C00000"/>
                    </a:solidFill>
                    <a:latin typeface="Franklin Gothic Book" panose="020B0503020102020204" pitchFamily="34" charset="0"/>
                  </a:rPr>
                  <a:t>неисправный</a:t>
                </a:r>
                <a:r>
                  <a:rPr lang="ru-RU" sz="24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фонарик</a:t>
                </a:r>
                <a:endPara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1D8ACB-166B-0896-5AA9-FD59BFD3C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843" y="2496115"/>
                <a:ext cx="8305021" cy="863634"/>
              </a:xfrm>
              <a:prstGeom prst="rect">
                <a:avLst/>
              </a:prstGeom>
              <a:blipFill>
                <a:blip r:embed="rId5"/>
                <a:stretch>
                  <a:fillRect l="-1069" t="-5797" b="-13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309831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0D6373-43FD-9F27-597C-CF47B9286A2D}"/>
              </a:ext>
            </a:extLst>
          </p:cNvPr>
          <p:cNvSpPr txBox="1"/>
          <p:nvPr/>
        </p:nvSpPr>
        <p:spPr>
          <a:xfrm>
            <a:off x="10536865" y="6383613"/>
            <a:ext cx="152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0,85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03BAF3-07A3-4F1A-CACD-34544178A91E}"/>
                  </a:ext>
                </a:extLst>
              </p:cNvPr>
              <p:cNvSpPr txBox="1"/>
              <p:nvPr/>
            </p:nvSpPr>
            <p:spPr>
              <a:xfrm>
                <a:off x="2095919" y="3764113"/>
                <a:ext cx="947952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>
                    <a:latin typeface="Franklin Gothic Book" panose="020B0503020102020204" pitchFamily="34" charset="0"/>
                  </a:rPr>
                  <a:t>Общее число исходов: </a:t>
                </a:r>
                <a:r>
                  <a:rPr lang="ru-RU" sz="2400" dirty="0">
                    <a:latin typeface="Franklin Gothic Book" panose="020B0503020102020204" pitchFamily="34" charset="0"/>
                  </a:rPr>
                  <a:t>80 </a:t>
                </a:r>
                <a:r>
                  <a:rPr lang="ru-RU" sz="2000" i="1" dirty="0">
                    <a:latin typeface="Franklin Gothic Book" panose="020B0503020102020204" pitchFamily="34" charset="0"/>
                  </a:rPr>
                  <a:t>(всего 80 фонариков)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𝟖𝟎</m:t>
                      </m:r>
                    </m:oMath>
                  </m:oMathPara>
                </a14:m>
                <a:endParaRPr lang="en-US" sz="2400" dirty="0">
                  <a:latin typeface="Franklin Gothic Book" panose="020B0503020102020204" pitchFamily="34" charset="0"/>
                </a:endParaRPr>
              </a:p>
              <a:p>
                <a:r>
                  <a:rPr lang="ru-RU" sz="2400" b="1" i="1" dirty="0">
                    <a:latin typeface="Franklin Gothic Book" panose="020B0503020102020204" pitchFamily="34" charset="0"/>
                  </a:rPr>
                  <a:t>Число «благоприятных» исходов: </a:t>
                </a:r>
                <a:r>
                  <a:rPr lang="ru-RU" sz="2400" dirty="0">
                    <a:latin typeface="Franklin Gothic Book" panose="020B0503020102020204" pitchFamily="34" charset="0"/>
                  </a:rPr>
                  <a:t>12 </a:t>
                </a:r>
                <a:r>
                  <a:rPr lang="ru-RU" sz="2000" i="1" dirty="0">
                    <a:latin typeface="Franklin Gothic Book" panose="020B0503020102020204" pitchFamily="34" charset="0"/>
                  </a:rPr>
                  <a:t>(12 фонариков – неисправные)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03BAF3-07A3-4F1A-CACD-34544178A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919" y="3764113"/>
                <a:ext cx="9479521" cy="1569660"/>
              </a:xfrm>
              <a:prstGeom prst="rect">
                <a:avLst/>
              </a:prstGeom>
              <a:blipFill>
                <a:blip r:embed="rId6"/>
                <a:stretch>
                  <a:fillRect l="-1071" t="-3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7CCA49-90A0-B213-C7B2-66FCD9258530}"/>
                  </a:ext>
                </a:extLst>
              </p:cNvPr>
              <p:cNvSpPr txBox="1"/>
              <p:nvPr/>
            </p:nvSpPr>
            <p:spPr>
              <a:xfrm>
                <a:off x="986305" y="5472733"/>
                <a:ext cx="5506420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80</m:t>
                          </m:r>
                        </m:den>
                      </m:f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7CCA49-90A0-B213-C7B2-66FCD9258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305" y="5472733"/>
                <a:ext cx="5506420" cy="793679"/>
              </a:xfrm>
              <a:prstGeom prst="rect">
                <a:avLst/>
              </a:prstGeom>
              <a:blipFill>
                <a:blip r:embed="rId7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0A975D-083A-FBF0-C621-870525A8E05A}"/>
                  </a:ext>
                </a:extLst>
              </p:cNvPr>
              <p:cNvSpPr txBox="1"/>
              <p:nvPr/>
            </p:nvSpPr>
            <p:spPr>
              <a:xfrm>
                <a:off x="7120166" y="5662569"/>
                <a:ext cx="36462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=0,95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0A975D-083A-FBF0-C621-870525A8E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166" y="5662569"/>
                <a:ext cx="364623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402911-EE6A-8DA8-8164-6A9627B66C46}"/>
                  </a:ext>
                </a:extLst>
              </p:cNvPr>
              <p:cNvSpPr txBox="1"/>
              <p:nvPr/>
            </p:nvSpPr>
            <p:spPr>
              <a:xfrm>
                <a:off x="6222297" y="5667572"/>
                <a:ext cx="10997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402911-EE6A-8DA8-8164-6A9627B66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297" y="5667572"/>
                <a:ext cx="109975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33DB684-2228-6E95-680B-D44DDD665DFC}"/>
              </a:ext>
            </a:extLst>
          </p:cNvPr>
          <p:cNvSpPr txBox="1"/>
          <p:nvPr/>
        </p:nvSpPr>
        <p:spPr>
          <a:xfrm>
            <a:off x="8687838" y="3418736"/>
            <a:ext cx="3078859" cy="101566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Способ №2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C00000"/>
                </a:solidFill>
                <a:latin typeface="Franklin Gothic Book" panose="020B0503020102020204" pitchFamily="34" charset="0"/>
              </a:rPr>
              <a:t>(</a:t>
            </a:r>
            <a:r>
              <a:rPr lang="ru-RU" sz="2000" dirty="0">
                <a:solidFill>
                  <a:srgbClr val="C00000"/>
                </a:solidFill>
                <a:latin typeface="Franklin Gothic Book" panose="020B0503020102020204" pitchFamily="34" charset="0"/>
              </a:rPr>
              <a:t>через противоположное событие)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75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0" grpId="0"/>
      <p:bldP spid="11" grpId="0"/>
      <p:bldP spid="5" grpId="0"/>
      <p:bldP spid="9" grpId="0"/>
      <p:bldP spid="1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6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Фонарики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2) В среднем из 150 карманных фонариков, поступивших в продажу, восемнадцать неисправных. Найдите вероятность того, что выбранный наудачу в магазине фонарик окажется исправен.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309831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99257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6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Фонарики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3) В среднем из 150 карманных фонариков, поступивших в продажу, шесть неисправных. Найдите вероятность того, что выбранный наудачу в магазине фонарик окажется исправен.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309831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96749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6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Фонарики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4) В среднем из 50 карманных фонариков, поступивших в продажу, шесть неисправных. Найдите вероятность того, что выбранный наудачу в магазине фонарик окажется исправен.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309831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68378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6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Фонарики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5) В среднем из 50 карманных фонариков, поступивших в продажу, семь неисправных. Найдите вероятность того, что выбранный наудачу в магазине фонарик окажется исправен.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309831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81064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6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Фонарики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6) В среднем из 100 карманных фонариков, поступивших в продажу, четыре неисправных. Найдите вероятность того, что выбранный наудачу в магазине фонарик окажется исправен.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309831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31149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6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Фонарики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7) В среднем из 100 карманных фонариков, поступивших в продажу, восемь неисправных. Найдите вероятность того, что выбранный наудачу в магазине фонарик окажется исправен.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309831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00557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6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Фонарики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8) В среднем из 50 карманных фонариков, поступивших в продажу, пять неисправных. Найдите вероятность того, что выбранный наудачу в магазине фонарик окажется исправен.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309831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595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Бабушка и чашки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9" y="1295915"/>
            <a:ext cx="109588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5) </a:t>
            </a:r>
            <a:r>
              <a:rPr lang="ru-RU" sz="2800" dirty="0">
                <a:latin typeface="Franklin Gothic Book" panose="020B0503020102020204" pitchFamily="34" charset="0"/>
              </a:rPr>
              <a:t>У бабушки 10 чашек: 1 с красными цветами, остальные с синими. Бабушка наливает чай в случайно выбранную чашку. Найдите вероятность того, что это будет чашка с синими цветами.</a:t>
            </a:r>
            <a:r>
              <a:rPr lang="ru-RU" sz="2800" dirty="0">
                <a:effectLst/>
                <a:latin typeface="Franklin Gothic Book" panose="020B0503020102020204" pitchFamily="34" charset="0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62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6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Фонарики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9) В среднем из 80 карманных фонариков, поступивших в продажу, четыре неисправных. Найдите вероятность того, что выбранный наудачу в магазине фонарик окажется исправен.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309831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27319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6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Фонарики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10) В среднем из 75 карманных фонариков, поступивших в продажу, пятнадцать неисправных. Найдите вероятность того, что выбранный наудачу в магазине фонарик окажется исправен.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309831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44450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6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Фонарики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11) В среднем из 200 карманных фонариков, поступивших в продажу, четыре неисправных. Найдите вероятность того, что выбранный наудачу в магазине фонарик окажется исправен.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309831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05526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6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Фонарики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12) В среднем из 100 карманных фонариков, поступивших в продажу, девять неисправных. Найдите вероятность того, что выбранный наудачу в магазине фонарик окажется исправен.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309831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67482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6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Фонарики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13) В среднем из 150 карманных фонариков, поступивших в продажу, три неисправных. Найдите вероятность того, что выбранный наудачу в магазине фонарик окажется исправен.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309831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23632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6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Фонарики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14) В среднем из 100 карманных фонариков, поступивших в продажу, пять неисправных. Найдите вероятность того, что выбранный наудачу в магазине фонарик окажется исправен.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309831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15181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6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Фонарики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15) В среднем из 75 карманных фонариков, поступивших в продажу, девять неисправных. Найдите вероятность того, что выбранный наудачу в магазине фонарик окажется исправен.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309831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79624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6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Фонарики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16) В среднем из 150 карманных фонариков, поступивших в продажу, пятнадцать неисправных. Найдите вероятность того, что выбранный наудачу в магазине фонарик окажется исправен.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309831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65309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7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Шариковые ручки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1) Вероятность того, что новая шариковая ручка пишет плохо (или не пишет), равна 0,02. Покупатель в магазине выбирает одну шариковую ручку. Найдите вероятность того, что эта ручка пишет хорошо.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1D8ACB-166B-0896-5AA9-FD59BFD3CC5F}"/>
                  </a:ext>
                </a:extLst>
              </p:cNvPr>
              <p:cNvSpPr txBox="1"/>
              <p:nvPr/>
            </p:nvSpPr>
            <p:spPr>
              <a:xfrm>
                <a:off x="2231844" y="2675563"/>
                <a:ext cx="8305021" cy="12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</a:rPr>
                  <a:t>Испытание</a:t>
                </a:r>
                <a:r>
                  <a:rPr kumimoji="0" 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</a:rPr>
                  <a:t>:</a:t>
                </a:r>
                <a:r>
                  <a:rPr kumimoji="0" lang="ru-RU" sz="24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</a:rPr>
                  <a:t> </a:t>
                </a:r>
                <a:r>
                  <a:rPr kumimoji="0" lang="ru-RU" sz="24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</a:rPr>
                  <a:t>Выбор ручки в магазине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2400" b="1" u="sng" baseline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Событие</a:t>
                </a:r>
                <a:r>
                  <a:rPr lang="en-US" sz="2400" b="1" u="sng" baseline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en-US" sz="2400" b="1" i="1" u="sng" baseline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A</a:t>
                </a:r>
                <a:r>
                  <a:rPr lang="ru-RU" sz="2400" b="1" baseline="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:</a:t>
                </a:r>
                <a:r>
                  <a:rPr lang="ru-RU" sz="2400" b="1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:r>
                  <a:rPr lang="ru-RU" sz="24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Выбрана ручка, которая пишет </a:t>
                </a:r>
                <a:r>
                  <a:rPr lang="ru-RU" sz="2400" u="sng" dirty="0">
                    <a:solidFill>
                      <a:srgbClr val="C00000"/>
                    </a:solidFill>
                    <a:latin typeface="Franklin Gothic Book" panose="020B0503020102020204" pitchFamily="34" charset="0"/>
                  </a:rPr>
                  <a:t>хорошо</a:t>
                </a:r>
              </a:p>
              <a:p>
                <a:r>
                  <a:rPr lang="ru-RU" sz="2400" b="1" u="sng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Событие</a:t>
                </a:r>
                <a:r>
                  <a:rPr lang="en-US" sz="2400" b="1" u="sng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 u="sng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u="sng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ru-RU" sz="2400" b="1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: </a:t>
                </a:r>
                <a:r>
                  <a:rPr lang="ru-RU" sz="2400" dirty="0">
                    <a:solidFill>
                      <a:prstClr val="black"/>
                    </a:solidFill>
                    <a:latin typeface="Franklin Gothic Book" panose="020B0503020102020204" pitchFamily="34" charset="0"/>
                  </a:rPr>
                  <a:t>Выбрана ручка, которая пишет </a:t>
                </a:r>
                <a:r>
                  <a:rPr lang="ru-RU" sz="2400" u="sng" dirty="0">
                    <a:solidFill>
                      <a:srgbClr val="C00000"/>
                    </a:solidFill>
                    <a:latin typeface="Franklin Gothic Book" panose="020B0503020102020204" pitchFamily="34" charset="0"/>
                  </a:rPr>
                  <a:t>плохо</a:t>
                </a:r>
                <a:endParaRPr lang="ru-RU" sz="2400" b="1" dirty="0">
                  <a:solidFill>
                    <a:prstClr val="black"/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1D8ACB-166B-0896-5AA9-FD59BFD3C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844" y="2675563"/>
                <a:ext cx="8305021" cy="1232966"/>
              </a:xfrm>
              <a:prstGeom prst="rect">
                <a:avLst/>
              </a:prstGeom>
              <a:blipFill>
                <a:blip r:embed="rId5"/>
                <a:stretch>
                  <a:fillRect l="-1069" t="-4082" b="-81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309831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0D6373-43FD-9F27-597C-CF47B9286A2D}"/>
              </a:ext>
            </a:extLst>
          </p:cNvPr>
          <p:cNvSpPr txBox="1"/>
          <p:nvPr/>
        </p:nvSpPr>
        <p:spPr>
          <a:xfrm>
            <a:off x="10536865" y="6383613"/>
            <a:ext cx="152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0,98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7CCA49-90A0-B213-C7B2-66FCD9258530}"/>
                  </a:ext>
                </a:extLst>
              </p:cNvPr>
              <p:cNvSpPr txBox="1"/>
              <p:nvPr/>
            </p:nvSpPr>
            <p:spPr>
              <a:xfrm>
                <a:off x="2923283" y="5714587"/>
                <a:ext cx="55064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1−0,02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0,98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7CCA49-90A0-B213-C7B2-66FCD9258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283" y="5714587"/>
                <a:ext cx="550642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D1B8707-6C61-9584-CD7D-F9CAF2265D6B}"/>
              </a:ext>
            </a:extLst>
          </p:cNvPr>
          <p:cNvSpPr txBox="1"/>
          <p:nvPr/>
        </p:nvSpPr>
        <p:spPr>
          <a:xfrm>
            <a:off x="3580587" y="4115890"/>
            <a:ext cx="4191813" cy="70788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000" dirty="0">
                <a:solidFill>
                  <a:srgbClr val="C00000"/>
                </a:solidFill>
                <a:latin typeface="Franklin Gothic Book" panose="020B0503020102020204" pitchFamily="34" charset="0"/>
              </a:rPr>
              <a:t>Решаем через вероятность противоположного события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9427EE-C0DF-722F-4AF8-54D75A6F9919}"/>
                  </a:ext>
                </a:extLst>
              </p:cNvPr>
              <p:cNvSpPr txBox="1"/>
              <p:nvPr/>
            </p:nvSpPr>
            <p:spPr>
              <a:xfrm>
                <a:off x="3580586" y="5035961"/>
                <a:ext cx="4191814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0,02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9427EE-C0DF-722F-4AF8-54D75A6F9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586" y="5035961"/>
                <a:ext cx="4191814" cy="4624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198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1" grpId="0"/>
      <p:bldP spid="4" grpId="0" animBg="1"/>
      <p:bldP spid="5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</a:t>
            </a:r>
            <a:r>
              <a:rPr kumimoji="0" lang="en-US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7</a:t>
            </a: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Шариковые ручки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2B99F-DA9F-61DE-81BF-FAA95E725DAD}"/>
              </a:ext>
            </a:extLst>
          </p:cNvPr>
          <p:cNvSpPr txBox="1"/>
          <p:nvPr/>
        </p:nvSpPr>
        <p:spPr>
          <a:xfrm>
            <a:off x="616558" y="1115802"/>
            <a:ext cx="10958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2) Вероятность того, что новая шариковая ручка пишет плохо (или не пишет), равна 0,2. Покупатель в магазине выбирает одну шариковую ручку. Найдите вероятность того, что эта ручка пишет хорошо.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773364" y="2309831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240057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7083</Words>
  <Application>Microsoft Macintosh PowerPoint</Application>
  <PresentationFormat>Широкоэкранный</PresentationFormat>
  <Paragraphs>726</Paragraphs>
  <Slides>113</Slides>
  <Notes>113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113</vt:i4>
      </vt:variant>
    </vt:vector>
  </HeadingPairs>
  <TitlesOfParts>
    <vt:vector size="122" baseType="lpstr">
      <vt:lpstr>Aptos</vt:lpstr>
      <vt:lpstr>Arial</vt:lpstr>
      <vt:lpstr>Calibri</vt:lpstr>
      <vt:lpstr>Calibri Light</vt:lpstr>
      <vt:lpstr>Cambria Math</vt:lpstr>
      <vt:lpstr>Franklin Gothic Book</vt:lpstr>
      <vt:lpstr>Franklin Gothic Medium</vt:lpstr>
      <vt:lpstr>Segoe UI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Соханов Игорь Иванович</dc:creator>
  <cp:lastModifiedBy>Соханов Игорь Иванович</cp:lastModifiedBy>
  <cp:revision>14</cp:revision>
  <dcterms:created xsi:type="dcterms:W3CDTF">2024-08-06T15:31:43Z</dcterms:created>
  <dcterms:modified xsi:type="dcterms:W3CDTF">2024-08-06T19:59:18Z</dcterms:modified>
</cp:coreProperties>
</file>